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handoutMasterIdLst>
    <p:handoutMasterId r:id="rId21"/>
  </p:handoutMasterIdLst>
  <p:sldIdLst>
    <p:sldId id="256" r:id="rId4"/>
    <p:sldId id="275" r:id="rId5"/>
    <p:sldId id="276" r:id="rId6"/>
    <p:sldId id="277" r:id="rId7"/>
    <p:sldId id="278" r:id="rId8"/>
    <p:sldId id="260" r:id="rId9"/>
    <p:sldId id="261" r:id="rId10"/>
    <p:sldId id="270" r:id="rId11"/>
    <p:sldId id="262" r:id="rId12"/>
    <p:sldId id="271" r:id="rId13"/>
    <p:sldId id="263" r:id="rId14"/>
    <p:sldId id="264" r:id="rId15"/>
    <p:sldId id="272" r:id="rId16"/>
    <p:sldId id="265" r:id="rId17"/>
    <p:sldId id="273" r:id="rId18"/>
    <p:sldId id="266" r:id="rId19"/>
    <p:sldId id="274"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87" d="100"/>
          <a:sy n="87" d="100"/>
        </p:scale>
        <p:origin x="-147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39CFD3A-FE1C-4711-AD77-4E5F23EF8A20}" type="datetimeFigureOut">
              <a:rPr lang="en-US" smtClean="0"/>
              <a:t>3/22/2015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5433428D-0361-4ABD-98B5-259F1C529C3C}" type="slidenum">
              <a:rPr lang="en-US" smtClean="0"/>
              <a:t>‹#›</a:t>
            </a:fld>
            <a:endParaRPr lang="en-US"/>
          </a:p>
        </p:txBody>
      </p:sp>
    </p:spTree>
    <p:extLst>
      <p:ext uri="{BB962C8B-B14F-4D97-AF65-F5344CB8AC3E}">
        <p14:creationId xmlns:p14="http://schemas.microsoft.com/office/powerpoint/2010/main" val="3242878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24989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68250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96CEE8C-8D43-4C59-BFD5-BBC38EF70CAA}" type="datetimeFigureOut">
              <a:rPr lang="en-US" smtClean="0"/>
              <a:t>3/22/2015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B7021FA-F057-47CC-B5D0-D34CC9BB48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96CEE8C-8D43-4C59-BFD5-BBC38EF70CAA}" type="datetimeFigureOut">
              <a:rPr lang="en-US" smtClean="0"/>
              <a:t>3/22/2015</a:t>
            </a:fld>
            <a:endParaRPr lang="en-US"/>
          </a:p>
        </p:txBody>
      </p:sp>
      <p:sp>
        <p:nvSpPr>
          <p:cNvPr id="9" name="Slide Number Placeholder 8"/>
          <p:cNvSpPr>
            <a:spLocks noGrp="1"/>
          </p:cNvSpPr>
          <p:nvPr>
            <p:ph type="sldNum" sz="quarter" idx="15"/>
          </p:nvPr>
        </p:nvSpPr>
        <p:spPr/>
        <p:txBody>
          <a:bodyPr rtlCol="0"/>
          <a:lstStyle/>
          <a:p>
            <a:fld id="{1B7021FA-F057-47CC-B5D0-D34CC9BB48E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B7021FA-F057-47CC-B5D0-D34CC9BB48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6CEE8C-8D43-4C59-BFD5-BBC38EF70CAA}"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021FA-F057-47CC-B5D0-D34CC9BB48E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96CEE8C-8D43-4C59-BFD5-BBC38EF70CAA}" type="datetimeFigureOut">
              <a:rPr lang="en-US" smtClean="0"/>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021FA-F057-47CC-B5D0-D34CC9BB48E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96CEE8C-8D43-4C59-BFD5-BBC38EF70CAA}" type="datetimeFigureOut">
              <a:rPr lang="en-US" smtClean="0"/>
              <a:t>3/22/2015</a:t>
            </a:fld>
            <a:endParaRPr lang="en-US"/>
          </a:p>
        </p:txBody>
      </p:sp>
      <p:sp>
        <p:nvSpPr>
          <p:cNvPr id="7" name="Slide Number Placeholder 6"/>
          <p:cNvSpPr>
            <a:spLocks noGrp="1"/>
          </p:cNvSpPr>
          <p:nvPr>
            <p:ph type="sldNum" sz="quarter" idx="11"/>
          </p:nvPr>
        </p:nvSpPr>
        <p:spPr/>
        <p:txBody>
          <a:bodyPr rtlCol="0"/>
          <a:lstStyle/>
          <a:p>
            <a:fld id="{1B7021FA-F057-47CC-B5D0-D34CC9BB48E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CEE8C-8D43-4C59-BFD5-BBC38EF70CAA}" type="datetimeFigureOut">
              <a:rPr lang="en-US" smtClean="0"/>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96CEE8C-8D43-4C59-BFD5-BBC38EF70CAA}" type="datetimeFigureOut">
              <a:rPr lang="en-US" smtClean="0"/>
              <a:t>3/22/2015</a:t>
            </a:fld>
            <a:endParaRPr lang="en-US"/>
          </a:p>
        </p:txBody>
      </p:sp>
      <p:sp>
        <p:nvSpPr>
          <p:cNvPr id="22" name="Slide Number Placeholder 21"/>
          <p:cNvSpPr>
            <a:spLocks noGrp="1"/>
          </p:cNvSpPr>
          <p:nvPr>
            <p:ph type="sldNum" sz="quarter" idx="15"/>
          </p:nvPr>
        </p:nvSpPr>
        <p:spPr/>
        <p:txBody>
          <a:bodyPr rtlCol="0"/>
          <a:lstStyle/>
          <a:p>
            <a:fld id="{1B7021FA-F057-47CC-B5D0-D34CC9BB48E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96CEE8C-8D43-4C59-BFD5-BBC38EF70CAA}" type="datetimeFigureOut">
              <a:rPr lang="en-US" smtClean="0"/>
              <a:t>3/22/2015</a:t>
            </a:fld>
            <a:endParaRPr lang="en-US"/>
          </a:p>
        </p:txBody>
      </p:sp>
      <p:sp>
        <p:nvSpPr>
          <p:cNvPr id="18" name="Slide Number Placeholder 17"/>
          <p:cNvSpPr>
            <a:spLocks noGrp="1"/>
          </p:cNvSpPr>
          <p:nvPr>
            <p:ph type="sldNum" sz="quarter" idx="11"/>
          </p:nvPr>
        </p:nvSpPr>
        <p:spPr/>
        <p:txBody>
          <a:bodyPr rtlCol="0"/>
          <a:lstStyle/>
          <a:p>
            <a:fld id="{1B7021FA-F057-47CC-B5D0-D34CC9BB48E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875822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249890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875822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7761924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398381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884448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28266700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571784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02892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7761924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6000901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68250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39838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88444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2826670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57178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028921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60009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63996059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96CEE8C-8D43-4C59-BFD5-BBC38EF70CAA}" type="datetimeFigureOut">
              <a:rPr lang="en-US" smtClean="0"/>
              <a:t>3/22/2015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7021FA-F057-47CC-B5D0-D34CC9BB48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rgbClr val="000000"/>
                </a:solidFill>
              </a:rPr>
              <a:t>iRespond Question Master</a:t>
            </a:r>
            <a:endParaRPr lang="en-US" sz="4400">
              <a:solidFill>
                <a:srgbClr val="000000"/>
              </a:solidFill>
            </a:endParaRP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A.) Response A</a:t>
            </a:r>
            <a:endParaRPr lang="en-US" sz="3200"/>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B.) Response B</a:t>
            </a:r>
            <a:endParaRPr lang="en-US" sz="3200"/>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C.) Response C</a:t>
            </a:r>
            <a:endParaRPr lang="en-US" sz="3200"/>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D.) Response D</a:t>
            </a:r>
            <a:endParaRPr lang="en-US" sz="3200"/>
          </a:p>
        </p:txBody>
      </p:sp>
      <p:sp>
        <p:nvSpPr>
          <p:cNvPr id="39"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E.) Response E</a:t>
            </a:r>
            <a:endParaRPr lang="en-US" sz="3200"/>
          </a:p>
        </p:txBody>
      </p:sp>
      <p:sp>
        <p:nvSpPr>
          <p:cNvPr id="40"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41"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6399605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Milestone		</a:t>
            </a:r>
            <a:endParaRPr lang="en-US" dirty="0"/>
          </a:p>
        </p:txBody>
      </p:sp>
      <p:sp>
        <p:nvSpPr>
          <p:cNvPr id="3" name="Subtitle 2"/>
          <p:cNvSpPr>
            <a:spLocks noGrp="1"/>
          </p:cNvSpPr>
          <p:nvPr>
            <p:ph type="subTitle" idx="1"/>
          </p:nvPr>
        </p:nvSpPr>
        <p:spPr/>
        <p:txBody>
          <a:bodyPr/>
          <a:lstStyle/>
          <a:p>
            <a:r>
              <a:rPr lang="en-US" dirty="0" smtClean="0"/>
              <a:t>Practice 2015 – Domain </a:t>
            </a:r>
            <a:r>
              <a:rPr lang="en-US" dirty="0" smtClean="0"/>
              <a:t>4</a:t>
            </a:r>
            <a:endParaRPr lang="en-US" dirty="0" smtClean="0"/>
          </a:p>
          <a:p>
            <a:r>
              <a:rPr lang="en-US" dirty="0" smtClean="0"/>
              <a:t>Geometry</a:t>
            </a:r>
            <a:endParaRPr lang="en-US" dirty="0"/>
          </a:p>
        </p:txBody>
      </p:sp>
    </p:spTree>
    <p:extLst>
      <p:ext uri="{BB962C8B-B14F-4D97-AF65-F5344CB8AC3E}">
        <p14:creationId xmlns:p14="http://schemas.microsoft.com/office/powerpoint/2010/main" val="363619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077200" cy="3970318"/>
          </a:xfrm>
          <a:prstGeom prst="rect">
            <a:avLst/>
          </a:prstGeom>
        </p:spPr>
        <p:txBody>
          <a:bodyPr wrap="square">
            <a:spAutoFit/>
          </a:bodyPr>
          <a:lstStyle/>
          <a:p>
            <a:r>
              <a:rPr lang="en-US" sz="2800" dirty="0" smtClean="0"/>
              <a:t>6.  Carlos </a:t>
            </a:r>
            <a:r>
              <a:rPr lang="en-US" sz="2800" dirty="0"/>
              <a:t>made a scale model of his house. The actual width is 30 feet, </a:t>
            </a:r>
            <a:r>
              <a:rPr lang="en-US" sz="2800" dirty="0" smtClean="0"/>
              <a:t>and </a:t>
            </a:r>
            <a:r>
              <a:rPr lang="en-US" sz="2800" dirty="0"/>
              <a:t>the actual length is 45 feet. </a:t>
            </a:r>
            <a:r>
              <a:rPr lang="en-US" sz="2800" dirty="0" smtClean="0"/>
              <a:t>If </a:t>
            </a:r>
            <a:r>
              <a:rPr lang="en-US" sz="2800" dirty="0"/>
              <a:t>the model has a width of 6 </a:t>
            </a:r>
            <a:r>
              <a:rPr lang="en-US" sz="2800" dirty="0" smtClean="0"/>
              <a:t>inches,</a:t>
            </a:r>
          </a:p>
          <a:p>
            <a:r>
              <a:rPr lang="en-US" sz="2800" dirty="0" smtClean="0"/>
              <a:t>what </a:t>
            </a:r>
            <a:r>
              <a:rPr lang="en-US" sz="2800" dirty="0"/>
              <a:t>is the length of his model? </a:t>
            </a:r>
          </a:p>
          <a:p>
            <a:endParaRPr lang="en-US" sz="2800" dirty="0"/>
          </a:p>
          <a:p>
            <a:r>
              <a:rPr lang="en-US" sz="2800" dirty="0"/>
              <a:t>A 4 inches </a:t>
            </a:r>
          </a:p>
          <a:p>
            <a:r>
              <a:rPr lang="en-US" sz="2800" dirty="0"/>
              <a:t>B 5 inches </a:t>
            </a:r>
          </a:p>
          <a:p>
            <a:r>
              <a:rPr lang="en-US" sz="2800" dirty="0"/>
              <a:t>C 7 inches </a:t>
            </a:r>
          </a:p>
          <a:p>
            <a:r>
              <a:rPr lang="en-US" sz="2800" dirty="0"/>
              <a:t>D 9 inches </a:t>
            </a:r>
          </a:p>
        </p:txBody>
      </p:sp>
    </p:spTree>
    <p:extLst>
      <p:ext uri="{BB962C8B-B14F-4D97-AF65-F5344CB8AC3E}">
        <p14:creationId xmlns:p14="http://schemas.microsoft.com/office/powerpoint/2010/main" val="850849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2308324"/>
          </a:xfrm>
          <a:prstGeom prst="rect">
            <a:avLst/>
          </a:prstGeom>
        </p:spPr>
        <p:txBody>
          <a:bodyPr wrap="square">
            <a:spAutoFit/>
          </a:bodyPr>
          <a:lstStyle/>
          <a:p>
            <a:r>
              <a:rPr lang="en-US" sz="3600" dirty="0" smtClean="0"/>
              <a:t>7.  Tammy </a:t>
            </a:r>
            <a:r>
              <a:rPr lang="en-US" sz="3600" dirty="0"/>
              <a:t>is 2 years older than twice the age of her brother. The sum of </a:t>
            </a:r>
          </a:p>
          <a:p>
            <a:r>
              <a:rPr lang="en-US" sz="3600" dirty="0"/>
              <a:t>their ages is 17. </a:t>
            </a:r>
            <a:r>
              <a:rPr lang="en-US" sz="3600" dirty="0" smtClean="0"/>
              <a:t>Write and solve an equation to find both their ages.</a:t>
            </a:r>
            <a:endParaRPr lang="en-US" sz="3600" dirty="0"/>
          </a:p>
        </p:txBody>
      </p:sp>
    </p:spTree>
    <p:extLst>
      <p:ext uri="{BB962C8B-B14F-4D97-AF65-F5344CB8AC3E}">
        <p14:creationId xmlns:p14="http://schemas.microsoft.com/office/powerpoint/2010/main" val="465367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13431"/>
            <a:ext cx="8305800" cy="4154984"/>
          </a:xfrm>
          <a:prstGeom prst="rect">
            <a:avLst/>
          </a:prstGeom>
        </p:spPr>
        <p:txBody>
          <a:bodyPr wrap="square">
            <a:spAutoFit/>
          </a:bodyPr>
          <a:lstStyle/>
          <a:p>
            <a:r>
              <a:rPr lang="en-US" sz="2400" dirty="0" smtClean="0"/>
              <a:t>8.  Eva </a:t>
            </a:r>
            <a:r>
              <a:rPr lang="en-US" sz="2400" dirty="0"/>
              <a:t>transports tents across a lake using a boat that can hold a </a:t>
            </a:r>
            <a:r>
              <a:rPr lang="en-US" sz="2400" dirty="0" smtClean="0"/>
              <a:t>maximum </a:t>
            </a:r>
            <a:r>
              <a:rPr lang="en-US" sz="2400" dirty="0"/>
              <a:t>of 1,000 pounds. Eva weighs 100 pounds, and each tent </a:t>
            </a:r>
            <a:r>
              <a:rPr lang="en-US" sz="2400" dirty="0" smtClean="0"/>
              <a:t>weighs </a:t>
            </a:r>
            <a:r>
              <a:rPr lang="en-US" sz="2400" dirty="0"/>
              <a:t>50 pounds. The inequality below can be used to find the </a:t>
            </a:r>
            <a:r>
              <a:rPr lang="en-US" sz="2400" dirty="0" smtClean="0"/>
              <a:t>number </a:t>
            </a:r>
            <a:r>
              <a:rPr lang="en-US" sz="2400" dirty="0"/>
              <a:t>of tents, t, the boat can hold with Eva onboard. </a:t>
            </a:r>
          </a:p>
          <a:p>
            <a:endParaRPr lang="en-US" sz="2400" dirty="0"/>
          </a:p>
          <a:p>
            <a:r>
              <a:rPr lang="en-US" sz="2400" dirty="0"/>
              <a:t>50t </a:t>
            </a:r>
            <a:r>
              <a:rPr lang="en-US" sz="2400" dirty="0" smtClean="0"/>
              <a:t>+ 100     1,000 </a:t>
            </a:r>
            <a:endParaRPr lang="en-US" sz="2400" dirty="0"/>
          </a:p>
          <a:p>
            <a:endParaRPr lang="en-US" sz="2400" dirty="0"/>
          </a:p>
          <a:p>
            <a:r>
              <a:rPr lang="en-US" sz="2400" dirty="0"/>
              <a:t>What is the maximum number of tents the boat can hold with </a:t>
            </a:r>
            <a:r>
              <a:rPr lang="en-US" sz="2400" dirty="0" smtClean="0"/>
              <a:t>Eva </a:t>
            </a:r>
            <a:r>
              <a:rPr lang="en-US" sz="2400" dirty="0"/>
              <a:t>onboard? </a:t>
            </a:r>
          </a:p>
          <a:p>
            <a:endParaRPr lang="en-US" sz="2400" dirty="0"/>
          </a:p>
        </p:txBody>
      </p:sp>
      <p:graphicFrame>
        <p:nvGraphicFramePr>
          <p:cNvPr id="3" name="Object 2"/>
          <p:cNvGraphicFramePr>
            <a:graphicFrameLocks noChangeAspect="1"/>
          </p:cNvGraphicFramePr>
          <p:nvPr>
            <p:extLst>
              <p:ext uri="{D42A27DB-BD31-4B8C-83A1-F6EECF244321}">
                <p14:modId xmlns:p14="http://schemas.microsoft.com/office/powerpoint/2010/main" val="1622060219"/>
              </p:ext>
            </p:extLst>
          </p:nvPr>
        </p:nvGraphicFramePr>
        <p:xfrm>
          <a:off x="1905000" y="2667000"/>
          <a:ext cx="304800" cy="304800"/>
        </p:xfrm>
        <a:graphic>
          <a:graphicData uri="http://schemas.openxmlformats.org/presentationml/2006/ole">
            <mc:AlternateContent xmlns:mc="http://schemas.openxmlformats.org/markup-compatibility/2006">
              <mc:Choice xmlns:v="urn:schemas-microsoft-com:vml" Requires="v">
                <p:oleObj spid="_x0000_s2062" name="Equation" r:id="rId3" imgW="126720" imgH="152280" progId="Equation.DSMT4">
                  <p:embed/>
                </p:oleObj>
              </mc:Choice>
              <mc:Fallback>
                <p:oleObj name="Equation" r:id="rId3" imgW="126720" imgH="152280" progId="Equation.DSMT4">
                  <p:embed/>
                  <p:pic>
                    <p:nvPicPr>
                      <p:cNvPr id="0" name=""/>
                      <p:cNvPicPr/>
                      <p:nvPr/>
                    </p:nvPicPr>
                    <p:blipFill>
                      <a:blip r:embed="rId4"/>
                      <a:stretch>
                        <a:fillRect/>
                      </a:stretch>
                    </p:blipFill>
                    <p:spPr>
                      <a:xfrm>
                        <a:off x="1905000" y="2667000"/>
                        <a:ext cx="304800" cy="304800"/>
                      </a:xfrm>
                      <a:prstGeom prst="rect">
                        <a:avLst/>
                      </a:prstGeom>
                    </p:spPr>
                  </p:pic>
                </p:oleObj>
              </mc:Fallback>
            </mc:AlternateContent>
          </a:graphicData>
        </a:graphic>
      </p:graphicFrame>
    </p:spTree>
    <p:extLst>
      <p:ext uri="{BB962C8B-B14F-4D97-AF65-F5344CB8AC3E}">
        <p14:creationId xmlns:p14="http://schemas.microsoft.com/office/powerpoint/2010/main" val="2281943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13431"/>
            <a:ext cx="8305800" cy="5632311"/>
          </a:xfrm>
          <a:prstGeom prst="rect">
            <a:avLst/>
          </a:prstGeom>
        </p:spPr>
        <p:txBody>
          <a:bodyPr wrap="square">
            <a:spAutoFit/>
          </a:bodyPr>
          <a:lstStyle/>
          <a:p>
            <a:r>
              <a:rPr lang="en-US" sz="2400" dirty="0" smtClean="0"/>
              <a:t>8.  Eva </a:t>
            </a:r>
            <a:r>
              <a:rPr lang="en-US" sz="2400" dirty="0"/>
              <a:t>transports tents across a lake using a boat that can hold a </a:t>
            </a:r>
            <a:r>
              <a:rPr lang="en-US" sz="2400" dirty="0" smtClean="0"/>
              <a:t>maximum </a:t>
            </a:r>
            <a:r>
              <a:rPr lang="en-US" sz="2400" dirty="0"/>
              <a:t>of 1,000 pounds. Eva weighs 100 pounds, and each tent </a:t>
            </a:r>
            <a:r>
              <a:rPr lang="en-US" sz="2400" dirty="0" smtClean="0"/>
              <a:t>weighs </a:t>
            </a:r>
            <a:r>
              <a:rPr lang="en-US" sz="2400" dirty="0"/>
              <a:t>50 pounds. The inequality below can be used to find the </a:t>
            </a:r>
            <a:r>
              <a:rPr lang="en-US" sz="2400" dirty="0" smtClean="0"/>
              <a:t>number </a:t>
            </a:r>
            <a:r>
              <a:rPr lang="en-US" sz="2400" dirty="0"/>
              <a:t>of tents, t, the boat can hold with Eva onboard. </a:t>
            </a:r>
          </a:p>
          <a:p>
            <a:endParaRPr lang="en-US" sz="2400" dirty="0"/>
          </a:p>
          <a:p>
            <a:r>
              <a:rPr lang="en-US" sz="2400" dirty="0"/>
              <a:t>50t </a:t>
            </a:r>
            <a:r>
              <a:rPr lang="en-US" sz="2400" dirty="0" smtClean="0"/>
              <a:t>+ 100     1,000 </a:t>
            </a:r>
            <a:endParaRPr lang="en-US" sz="2400" dirty="0"/>
          </a:p>
          <a:p>
            <a:endParaRPr lang="en-US" sz="2400" dirty="0"/>
          </a:p>
          <a:p>
            <a:r>
              <a:rPr lang="en-US" sz="2400" dirty="0"/>
              <a:t>What is the maximum number of tents the boat can hold with </a:t>
            </a:r>
            <a:r>
              <a:rPr lang="en-US" sz="2400" dirty="0" smtClean="0"/>
              <a:t>Eva </a:t>
            </a:r>
            <a:r>
              <a:rPr lang="en-US" sz="2400" dirty="0"/>
              <a:t>onboard? </a:t>
            </a:r>
          </a:p>
          <a:p>
            <a:endParaRPr lang="en-US" sz="2400" dirty="0"/>
          </a:p>
          <a:p>
            <a:r>
              <a:rPr lang="en-US" sz="2400" dirty="0"/>
              <a:t>A 17 </a:t>
            </a:r>
          </a:p>
          <a:p>
            <a:r>
              <a:rPr lang="en-US" sz="2400" dirty="0"/>
              <a:t>B 18 </a:t>
            </a:r>
          </a:p>
          <a:p>
            <a:r>
              <a:rPr lang="en-US" sz="2400" dirty="0"/>
              <a:t>C 19 </a:t>
            </a:r>
          </a:p>
          <a:p>
            <a:r>
              <a:rPr lang="en-US" sz="2400" dirty="0"/>
              <a:t>D 22 </a:t>
            </a:r>
          </a:p>
        </p:txBody>
      </p:sp>
      <p:graphicFrame>
        <p:nvGraphicFramePr>
          <p:cNvPr id="3" name="Object 2"/>
          <p:cNvGraphicFramePr>
            <a:graphicFrameLocks noChangeAspect="1"/>
          </p:cNvGraphicFramePr>
          <p:nvPr>
            <p:extLst>
              <p:ext uri="{D42A27DB-BD31-4B8C-83A1-F6EECF244321}">
                <p14:modId xmlns:p14="http://schemas.microsoft.com/office/powerpoint/2010/main" val="3165039947"/>
              </p:ext>
            </p:extLst>
          </p:nvPr>
        </p:nvGraphicFramePr>
        <p:xfrm>
          <a:off x="1905000" y="2667000"/>
          <a:ext cx="304800" cy="304800"/>
        </p:xfrm>
        <a:graphic>
          <a:graphicData uri="http://schemas.openxmlformats.org/presentationml/2006/ole">
            <mc:AlternateContent xmlns:mc="http://schemas.openxmlformats.org/markup-compatibility/2006">
              <mc:Choice xmlns:v="urn:schemas-microsoft-com:vml" Requires="v">
                <p:oleObj spid="_x0000_s4108" name="Equation" r:id="rId3" imgW="126720" imgH="152280" progId="Equation.DSMT4">
                  <p:embed/>
                </p:oleObj>
              </mc:Choice>
              <mc:Fallback>
                <p:oleObj name="Equation" r:id="rId3" imgW="126720" imgH="152280" progId="Equation.DSMT4">
                  <p:embed/>
                  <p:pic>
                    <p:nvPicPr>
                      <p:cNvPr id="0" name=""/>
                      <p:cNvPicPr/>
                      <p:nvPr/>
                    </p:nvPicPr>
                    <p:blipFill>
                      <a:blip r:embed="rId4"/>
                      <a:stretch>
                        <a:fillRect/>
                      </a:stretch>
                    </p:blipFill>
                    <p:spPr>
                      <a:xfrm>
                        <a:off x="1905000" y="2667000"/>
                        <a:ext cx="304800" cy="304800"/>
                      </a:xfrm>
                      <a:prstGeom prst="rect">
                        <a:avLst/>
                      </a:prstGeom>
                    </p:spPr>
                  </p:pic>
                </p:oleObj>
              </mc:Fallback>
            </mc:AlternateContent>
          </a:graphicData>
        </a:graphic>
      </p:graphicFrame>
    </p:spTree>
    <p:extLst>
      <p:ext uri="{BB962C8B-B14F-4D97-AF65-F5344CB8AC3E}">
        <p14:creationId xmlns:p14="http://schemas.microsoft.com/office/powerpoint/2010/main" val="4016162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3970318"/>
          </a:xfrm>
          <a:prstGeom prst="rect">
            <a:avLst/>
          </a:prstGeom>
        </p:spPr>
        <p:txBody>
          <a:bodyPr wrap="square">
            <a:spAutoFit/>
          </a:bodyPr>
          <a:lstStyle/>
          <a:p>
            <a:r>
              <a:rPr lang="en-US" sz="2800" dirty="0" smtClean="0"/>
              <a:t>9.  Bryan </a:t>
            </a:r>
            <a:r>
              <a:rPr lang="en-US" sz="2800" dirty="0"/>
              <a:t>bought 3 </a:t>
            </a:r>
            <a:r>
              <a:rPr lang="en-US" sz="2800" dirty="0" smtClean="0"/>
              <a:t>1/4 </a:t>
            </a:r>
            <a:r>
              <a:rPr lang="en-US" sz="2800" dirty="0"/>
              <a:t>pounds of peaches and 4 </a:t>
            </a:r>
            <a:r>
              <a:rPr lang="en-US" sz="2800" dirty="0" smtClean="0"/>
              <a:t>3/8 pounds </a:t>
            </a:r>
            <a:r>
              <a:rPr lang="en-US" sz="2800" dirty="0"/>
              <a:t>of mangos. He </a:t>
            </a:r>
            <a:r>
              <a:rPr lang="en-US" sz="2800" dirty="0" smtClean="0"/>
              <a:t>paid $0.89 </a:t>
            </a:r>
            <a:r>
              <a:rPr lang="en-US" sz="2800" dirty="0"/>
              <a:t>a pound for the peaches and $1.26 a pound for the mangos. </a:t>
            </a:r>
          </a:p>
          <a:p>
            <a:endParaRPr lang="en-US" sz="2800" dirty="0"/>
          </a:p>
          <a:p>
            <a:r>
              <a:rPr lang="en-US" sz="2800" dirty="0"/>
              <a:t>How much more did Bryan pay for the mangos than the peaches? </a:t>
            </a:r>
          </a:p>
          <a:p>
            <a:endParaRPr lang="en-US" sz="2800" dirty="0"/>
          </a:p>
          <a:p>
            <a:r>
              <a:rPr lang="en-US" sz="2800" dirty="0"/>
              <a:t>Round your answer to the nearest cent. </a:t>
            </a:r>
          </a:p>
          <a:p>
            <a:endParaRPr lang="en-US" sz="2800" dirty="0"/>
          </a:p>
        </p:txBody>
      </p:sp>
    </p:spTree>
    <p:extLst>
      <p:ext uri="{BB962C8B-B14F-4D97-AF65-F5344CB8AC3E}">
        <p14:creationId xmlns:p14="http://schemas.microsoft.com/office/powerpoint/2010/main" val="194137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5693866"/>
          </a:xfrm>
          <a:prstGeom prst="rect">
            <a:avLst/>
          </a:prstGeom>
        </p:spPr>
        <p:txBody>
          <a:bodyPr wrap="square">
            <a:spAutoFit/>
          </a:bodyPr>
          <a:lstStyle/>
          <a:p>
            <a:r>
              <a:rPr lang="en-US" sz="2800" dirty="0" smtClean="0"/>
              <a:t>9.  Bryan </a:t>
            </a:r>
            <a:r>
              <a:rPr lang="en-US" sz="2800" dirty="0"/>
              <a:t>bought 3 </a:t>
            </a:r>
            <a:r>
              <a:rPr lang="en-US" sz="2800" dirty="0" smtClean="0"/>
              <a:t>1/4 </a:t>
            </a:r>
            <a:r>
              <a:rPr lang="en-US" sz="2800" dirty="0"/>
              <a:t>pounds of peaches and 4 </a:t>
            </a:r>
            <a:r>
              <a:rPr lang="en-US" sz="2800" dirty="0" smtClean="0"/>
              <a:t>3/8 pounds </a:t>
            </a:r>
            <a:r>
              <a:rPr lang="en-US" sz="2800" dirty="0"/>
              <a:t>of mangos. He </a:t>
            </a:r>
            <a:r>
              <a:rPr lang="en-US" sz="2800" dirty="0" smtClean="0"/>
              <a:t>paid $0.89 </a:t>
            </a:r>
            <a:r>
              <a:rPr lang="en-US" sz="2800" dirty="0"/>
              <a:t>a pound for the peaches and $1.26 a pound for the mangos. </a:t>
            </a:r>
          </a:p>
          <a:p>
            <a:endParaRPr lang="en-US" sz="2800" dirty="0"/>
          </a:p>
          <a:p>
            <a:r>
              <a:rPr lang="en-US" sz="2800" dirty="0"/>
              <a:t>How much more did Bryan pay for the mangos than the peaches? </a:t>
            </a:r>
          </a:p>
          <a:p>
            <a:endParaRPr lang="en-US" sz="2800" dirty="0"/>
          </a:p>
          <a:p>
            <a:r>
              <a:rPr lang="en-US" sz="2800" dirty="0"/>
              <a:t>Round your answer to the nearest cent. </a:t>
            </a:r>
          </a:p>
          <a:p>
            <a:endParaRPr lang="en-US" sz="2800" dirty="0"/>
          </a:p>
          <a:p>
            <a:r>
              <a:rPr lang="en-US" sz="2800" dirty="0"/>
              <a:t>A $2.62 </a:t>
            </a:r>
          </a:p>
          <a:p>
            <a:r>
              <a:rPr lang="en-US" sz="2800" dirty="0"/>
              <a:t>B $2.73 </a:t>
            </a:r>
          </a:p>
          <a:p>
            <a:r>
              <a:rPr lang="en-US" sz="2800" dirty="0"/>
              <a:t>C $5.51 </a:t>
            </a:r>
          </a:p>
          <a:p>
            <a:r>
              <a:rPr lang="en-US" sz="2800" dirty="0"/>
              <a:t>D $8.40 </a:t>
            </a:r>
          </a:p>
        </p:txBody>
      </p:sp>
    </p:spTree>
    <p:extLst>
      <p:ext uri="{BB962C8B-B14F-4D97-AF65-F5344CB8AC3E}">
        <p14:creationId xmlns:p14="http://schemas.microsoft.com/office/powerpoint/2010/main" val="1043193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1077218"/>
          </a:xfrm>
          <a:prstGeom prst="rect">
            <a:avLst/>
          </a:prstGeom>
        </p:spPr>
        <p:txBody>
          <a:bodyPr wrap="square">
            <a:spAutoFit/>
          </a:bodyPr>
          <a:lstStyle/>
          <a:p>
            <a:r>
              <a:rPr lang="en-US" sz="3200" dirty="0" smtClean="0"/>
              <a:t>10.  Which </a:t>
            </a:r>
            <a:r>
              <a:rPr lang="en-US" sz="3200" dirty="0"/>
              <a:t>decimal is equivalent to </a:t>
            </a:r>
            <a:r>
              <a:rPr lang="en-US" sz="3200" dirty="0" smtClean="0"/>
              <a:t>6/5? </a:t>
            </a:r>
          </a:p>
          <a:p>
            <a:endParaRPr lang="en-US" sz="3200" dirty="0"/>
          </a:p>
        </p:txBody>
      </p:sp>
    </p:spTree>
    <p:extLst>
      <p:ext uri="{BB962C8B-B14F-4D97-AF65-F5344CB8AC3E}">
        <p14:creationId xmlns:p14="http://schemas.microsoft.com/office/powerpoint/2010/main" val="2964141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3046988"/>
          </a:xfrm>
          <a:prstGeom prst="rect">
            <a:avLst/>
          </a:prstGeom>
        </p:spPr>
        <p:txBody>
          <a:bodyPr wrap="square">
            <a:spAutoFit/>
          </a:bodyPr>
          <a:lstStyle/>
          <a:p>
            <a:r>
              <a:rPr lang="en-US" sz="3200" dirty="0" smtClean="0"/>
              <a:t>10.  Which </a:t>
            </a:r>
            <a:r>
              <a:rPr lang="en-US" sz="3200" dirty="0"/>
              <a:t>decimal is equivalent to </a:t>
            </a:r>
            <a:r>
              <a:rPr lang="en-US" sz="3200" dirty="0" smtClean="0"/>
              <a:t>6/5? </a:t>
            </a:r>
          </a:p>
          <a:p>
            <a:endParaRPr lang="en-US" sz="3200" dirty="0"/>
          </a:p>
          <a:p>
            <a:r>
              <a:rPr lang="en-US" sz="3200" dirty="0"/>
              <a:t>A 0.82 </a:t>
            </a:r>
          </a:p>
          <a:p>
            <a:r>
              <a:rPr lang="en-US" sz="3200" dirty="0"/>
              <a:t>B 0.83 </a:t>
            </a:r>
          </a:p>
          <a:p>
            <a:r>
              <a:rPr lang="en-US" sz="3200" dirty="0"/>
              <a:t>C 1.16 </a:t>
            </a:r>
          </a:p>
          <a:p>
            <a:r>
              <a:rPr lang="en-US" sz="3200" dirty="0"/>
              <a:t>D 1.20 </a:t>
            </a:r>
          </a:p>
        </p:txBody>
      </p:sp>
    </p:spTree>
    <p:extLst>
      <p:ext uri="{BB962C8B-B14F-4D97-AF65-F5344CB8AC3E}">
        <p14:creationId xmlns:p14="http://schemas.microsoft.com/office/powerpoint/2010/main" val="69702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t>
            </a:r>
            <a:r>
              <a:rPr lang="en-US" dirty="0"/>
              <a:t>4</a:t>
            </a:r>
            <a:r>
              <a:rPr lang="en-US" dirty="0" smtClean="0"/>
              <a:t>– Geometry</a:t>
            </a:r>
            <a:endParaRPr lang="en-US" dirty="0"/>
          </a:p>
        </p:txBody>
      </p:sp>
      <p:sp>
        <p:nvSpPr>
          <p:cNvPr id="4" name="Content Placeholder 3"/>
          <p:cNvSpPr>
            <a:spLocks noGrp="1"/>
          </p:cNvSpPr>
          <p:nvPr>
            <p:ph sz="quarter" idx="1"/>
          </p:nvPr>
        </p:nvSpPr>
        <p:spPr/>
        <p:txBody>
          <a:bodyPr>
            <a:normAutofit/>
          </a:bodyPr>
          <a:lstStyle/>
          <a:p>
            <a:pPr marL="457200" indent="-457200">
              <a:buAutoNum type="arabicPeriod" startAt="4"/>
            </a:pPr>
            <a:r>
              <a:rPr lang="en-US" dirty="0" smtClean="0"/>
              <a:t>A prism is sliced by a plane parallel to its base.</a:t>
            </a:r>
          </a:p>
          <a:p>
            <a:pPr marL="0" indent="0">
              <a:buNone/>
            </a:pPr>
            <a:r>
              <a:rPr lang="en-US" dirty="0" smtClean="0"/>
              <a:t>What is </a:t>
            </a:r>
            <a:r>
              <a:rPr lang="en-US" dirty="0" smtClean="0"/>
              <a:t>the shape of the cross section?</a:t>
            </a:r>
          </a:p>
          <a:p>
            <a:pPr marL="0" indent="0">
              <a:buNone/>
            </a:pPr>
            <a:endParaRPr lang="en-US" dirty="0"/>
          </a:p>
          <a:p>
            <a:pPr marL="457200" indent="-457200">
              <a:buAutoNum type="alphaUcPeriod"/>
            </a:pPr>
            <a:r>
              <a:rPr lang="en-US" dirty="0" smtClean="0"/>
              <a:t>Cube</a:t>
            </a:r>
          </a:p>
          <a:p>
            <a:pPr marL="457200" indent="-457200">
              <a:buAutoNum type="alphaUcPeriod"/>
            </a:pPr>
            <a:r>
              <a:rPr lang="en-US" dirty="0" smtClean="0"/>
              <a:t>Rectangle</a:t>
            </a:r>
          </a:p>
          <a:p>
            <a:pPr marL="457200" indent="-457200">
              <a:buAutoNum type="alphaUcPeriod"/>
            </a:pPr>
            <a:r>
              <a:rPr lang="en-US" dirty="0" smtClean="0"/>
              <a:t>Cylinder</a:t>
            </a:r>
          </a:p>
          <a:p>
            <a:pPr marL="457200" indent="-457200">
              <a:buAutoNum type="alphaUcPeriod"/>
            </a:pPr>
            <a:r>
              <a:rPr lang="en-US" dirty="0" smtClean="0"/>
              <a:t>Pyramid</a:t>
            </a:r>
            <a:endParaRPr lang="en-US" dirty="0" smtClean="0"/>
          </a:p>
          <a:p>
            <a:pPr marL="457200" indent="-457200">
              <a:buAutoNum type="alphaUcPeriod"/>
            </a:pPr>
            <a:endParaRPr lang="en-US" dirty="0" smtClean="0"/>
          </a:p>
          <a:p>
            <a:pPr marL="0" indent="0">
              <a:buNone/>
            </a:pPr>
            <a:endParaRPr lang="en-US" dirty="0"/>
          </a:p>
        </p:txBody>
      </p:sp>
      <p:sp>
        <p:nvSpPr>
          <p:cNvPr id="5" name="Content Placeholder 4"/>
          <p:cNvSpPr>
            <a:spLocks noGrp="1"/>
          </p:cNvSpPr>
          <p:nvPr>
            <p:ph sz="quarter" idx="2"/>
          </p:nvPr>
        </p:nvSpPr>
        <p:spPr/>
        <p:txBody>
          <a:bodyPr>
            <a:normAutofit/>
          </a:bodyPr>
          <a:lstStyle/>
          <a:p>
            <a:pPr marL="457200" indent="-457200">
              <a:buAutoNum type="arabicPeriod" startAt="5"/>
            </a:pPr>
            <a:r>
              <a:rPr lang="en-US" dirty="0" smtClean="0"/>
              <a:t>A circular pond has a diameter of 4.5 feet.  Which is closest to the circumference of the pond?</a:t>
            </a:r>
          </a:p>
          <a:p>
            <a:pPr marL="457200" indent="-457200">
              <a:buAutoNum type="arabicPeriod" startAt="5"/>
            </a:pPr>
            <a:endParaRPr lang="en-US" dirty="0"/>
          </a:p>
          <a:p>
            <a:pPr marL="457200" indent="-457200">
              <a:buAutoNum type="alphaUcPeriod"/>
            </a:pPr>
            <a:r>
              <a:rPr lang="en-US" dirty="0" smtClean="0"/>
              <a:t>7.07 ft.</a:t>
            </a:r>
          </a:p>
          <a:p>
            <a:pPr marL="457200" indent="-457200">
              <a:buAutoNum type="alphaUcPeriod"/>
            </a:pPr>
            <a:r>
              <a:rPr lang="en-US" dirty="0" smtClean="0"/>
              <a:t>14.13 ft.</a:t>
            </a:r>
          </a:p>
          <a:p>
            <a:pPr marL="457200" indent="-457200">
              <a:buAutoNum type="alphaUcPeriod"/>
            </a:pPr>
            <a:r>
              <a:rPr lang="en-US" dirty="0" smtClean="0"/>
              <a:t>28.26 ft.</a:t>
            </a:r>
          </a:p>
          <a:p>
            <a:pPr marL="457200" indent="-457200">
              <a:buAutoNum type="alphaUcPeriod"/>
            </a:pPr>
            <a:r>
              <a:rPr lang="en-US" dirty="0" smtClean="0"/>
              <a:t>63.59 ft.</a:t>
            </a:r>
            <a:endParaRPr lang="en-US" dirty="0"/>
          </a:p>
        </p:txBody>
      </p:sp>
    </p:spTree>
    <p:extLst>
      <p:ext uri="{BB962C8B-B14F-4D97-AF65-F5344CB8AC3E}">
        <p14:creationId xmlns:p14="http://schemas.microsoft.com/office/powerpoint/2010/main" val="4014541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4– Geometry</a:t>
            </a:r>
            <a:endParaRPr lang="en-US" dirty="0"/>
          </a:p>
        </p:txBody>
      </p:sp>
      <p:sp>
        <p:nvSpPr>
          <p:cNvPr id="8" name="Content Placeholder 7"/>
          <p:cNvSpPr>
            <a:spLocks noGrp="1"/>
          </p:cNvSpPr>
          <p:nvPr>
            <p:ph sz="quarter" idx="1"/>
          </p:nvPr>
        </p:nvSpPr>
        <p:spPr/>
        <p:txBody>
          <a:bodyPr>
            <a:normAutofit lnSpcReduction="10000"/>
          </a:bodyPr>
          <a:lstStyle/>
          <a:p>
            <a:pPr marL="457200" indent="-457200">
              <a:buAutoNum type="arabicPeriod" startAt="6"/>
            </a:pPr>
            <a:r>
              <a:rPr lang="en-US" dirty="0" smtClean="0"/>
              <a:t>A computer monitor makes a 65ºangle with the desk it rests on.  What is the measure of its complementary angle?</a:t>
            </a:r>
          </a:p>
          <a:p>
            <a:pPr marL="457200" indent="-457200">
              <a:buAutoNum type="arabicPeriod" startAt="6"/>
            </a:pPr>
            <a:endParaRPr lang="en-US" dirty="0"/>
          </a:p>
          <a:p>
            <a:pPr marL="457200" indent="-457200">
              <a:buAutoNum type="alphaUcPeriod"/>
            </a:pPr>
            <a:r>
              <a:rPr lang="en-US" dirty="0" smtClean="0"/>
              <a:t>20º</a:t>
            </a:r>
          </a:p>
          <a:p>
            <a:pPr marL="457200" indent="-457200">
              <a:buAutoNum type="alphaUcPeriod"/>
            </a:pPr>
            <a:r>
              <a:rPr lang="en-US" dirty="0" smtClean="0"/>
              <a:t>25º</a:t>
            </a:r>
          </a:p>
          <a:p>
            <a:pPr marL="457200" indent="-457200">
              <a:buAutoNum type="alphaUcPeriod"/>
            </a:pPr>
            <a:r>
              <a:rPr lang="en-US" dirty="0" smtClean="0"/>
              <a:t>115º</a:t>
            </a:r>
          </a:p>
          <a:p>
            <a:pPr marL="457200" indent="-457200">
              <a:buAutoNum type="alphaUcPeriod"/>
            </a:pPr>
            <a:r>
              <a:rPr lang="en-US" dirty="0" smtClean="0"/>
              <a:t>125º</a:t>
            </a:r>
          </a:p>
        </p:txBody>
      </p:sp>
      <p:sp>
        <p:nvSpPr>
          <p:cNvPr id="9" name="Content Placeholder 8"/>
          <p:cNvSpPr>
            <a:spLocks noGrp="1"/>
          </p:cNvSpPr>
          <p:nvPr>
            <p:ph sz="quarter" idx="2"/>
          </p:nvPr>
        </p:nvSpPr>
        <p:spPr/>
        <p:txBody>
          <a:bodyPr>
            <a:normAutofit lnSpcReduction="10000"/>
          </a:bodyPr>
          <a:lstStyle/>
          <a:p>
            <a:pPr marL="457200" indent="-457200">
              <a:buAutoNum type="arabicPeriod" startAt="9"/>
            </a:pPr>
            <a:r>
              <a:rPr lang="en-US" dirty="0" smtClean="0"/>
              <a:t>An artist is making a circular stained glass window.  The window has a radius of 20 inches.  What is the area of the window?  Use 3.14 for </a:t>
            </a:r>
            <a:r>
              <a:rPr lang="az-Cyrl-AZ" dirty="0" smtClean="0">
                <a:latin typeface="Calibri"/>
              </a:rPr>
              <a:t>ᴫ</a:t>
            </a:r>
            <a:endParaRPr lang="en-US" dirty="0" smtClean="0">
              <a:latin typeface="Calibri"/>
            </a:endParaRPr>
          </a:p>
          <a:p>
            <a:pPr marL="0" indent="0">
              <a:buNone/>
            </a:pPr>
            <a:endParaRPr lang="en-US" dirty="0">
              <a:latin typeface="Calibri"/>
            </a:endParaRPr>
          </a:p>
        </p:txBody>
      </p:sp>
    </p:spTree>
    <p:extLst>
      <p:ext uri="{BB962C8B-B14F-4D97-AF65-F5344CB8AC3E}">
        <p14:creationId xmlns:p14="http://schemas.microsoft.com/office/powerpoint/2010/main" val="3983952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4– Geometry</a:t>
            </a:r>
            <a:endParaRPr lang="en-US" dirty="0"/>
          </a:p>
        </p:txBody>
      </p:sp>
      <p:sp>
        <p:nvSpPr>
          <p:cNvPr id="3" name="Content Placeholder 2"/>
          <p:cNvSpPr>
            <a:spLocks noGrp="1"/>
          </p:cNvSpPr>
          <p:nvPr>
            <p:ph sz="quarter" idx="1"/>
          </p:nvPr>
        </p:nvSpPr>
        <p:spPr/>
        <p:txBody>
          <a:bodyPr/>
          <a:lstStyle/>
          <a:p>
            <a:pPr marL="0" indent="0">
              <a:buNone/>
            </a:pPr>
            <a:r>
              <a:rPr lang="en-US" dirty="0" smtClean="0"/>
              <a:t>10.  </a:t>
            </a:r>
            <a:r>
              <a:rPr lang="en-US" dirty="0" smtClean="0"/>
              <a:t>Given a</a:t>
            </a:r>
            <a:r>
              <a:rPr lang="en-US" dirty="0" smtClean="0"/>
              <a:t> rectangular prism with the dimensions of 6in, 5in, and 8in.  </a:t>
            </a:r>
            <a:endParaRPr lang="en-US" dirty="0" smtClean="0"/>
          </a:p>
          <a:p>
            <a:pPr marL="457200" indent="-457200">
              <a:buAutoNum type="alphaUcPeriod"/>
            </a:pPr>
            <a:r>
              <a:rPr lang="en-US" dirty="0" smtClean="0"/>
              <a:t>What is the surface area of the rectangular prism?  </a:t>
            </a:r>
            <a:r>
              <a:rPr lang="en-US" dirty="0" smtClean="0"/>
              <a:t>Show your </a:t>
            </a:r>
            <a:r>
              <a:rPr lang="en-US" smtClean="0"/>
              <a:t>work</a:t>
            </a:r>
            <a:r>
              <a:rPr lang="en-US" smtClean="0"/>
              <a:t>.</a:t>
            </a:r>
            <a:endParaRPr lang="en-US" dirty="0" smtClean="0"/>
          </a:p>
        </p:txBody>
      </p:sp>
    </p:spTree>
    <p:extLst>
      <p:ext uri="{BB962C8B-B14F-4D97-AF65-F5344CB8AC3E}">
        <p14:creationId xmlns:p14="http://schemas.microsoft.com/office/powerpoint/2010/main" val="1045189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Mixed </a:t>
            </a:r>
            <a:r>
              <a:rPr lang="en-US" dirty="0" err="1" smtClean="0"/>
              <a:t>Reivew</a:t>
            </a:r>
            <a:endParaRPr lang="en-US" dirty="0"/>
          </a:p>
        </p:txBody>
      </p:sp>
      <p:sp>
        <p:nvSpPr>
          <p:cNvPr id="3" name="Subtitle 2"/>
          <p:cNvSpPr>
            <a:spLocks noGrp="1"/>
          </p:cNvSpPr>
          <p:nvPr>
            <p:ph type="subTitle" idx="1"/>
          </p:nvPr>
        </p:nvSpPr>
        <p:spPr/>
        <p:txBody>
          <a:bodyPr/>
          <a:lstStyle/>
          <a:p>
            <a:r>
              <a:rPr lang="en-US" dirty="0" smtClean="0"/>
              <a:t>Milestone 2015</a:t>
            </a:r>
            <a:endParaRPr lang="en-US" dirty="0"/>
          </a:p>
        </p:txBody>
      </p:sp>
    </p:spTree>
    <p:extLst>
      <p:ext uri="{BB962C8B-B14F-4D97-AF65-F5344CB8AC3E}">
        <p14:creationId xmlns:p14="http://schemas.microsoft.com/office/powerpoint/2010/main" val="3490751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6370975"/>
          </a:xfrm>
          <a:prstGeom prst="rect">
            <a:avLst/>
          </a:prstGeom>
        </p:spPr>
        <p:txBody>
          <a:bodyPr wrap="square">
            <a:spAutoFit/>
          </a:bodyPr>
          <a:lstStyle/>
          <a:p>
            <a:r>
              <a:rPr lang="en-US" sz="2400" dirty="0" smtClean="0"/>
              <a:t>4.  A zoo wanted to know which animal exhibit is liked the most by children under 12 years of age. One day, zoo officials surveyed every 20th person leaving the zoo and asked them to name their favorite animal exhibit. Of the people surveyed, 73% reported that the elephant habitat was their favorite exhibit. The zoo officials concluded that children under 12 years of age like the elephant habitat the most. </a:t>
            </a:r>
          </a:p>
          <a:p>
            <a:endParaRPr lang="en-US" sz="2400" dirty="0" smtClean="0"/>
          </a:p>
          <a:p>
            <a:r>
              <a:rPr lang="en-US" sz="2400" dirty="0" smtClean="0"/>
              <a:t>Part A: Describe the sample for this survey. </a:t>
            </a:r>
          </a:p>
          <a:p>
            <a:endParaRPr lang="en-US" sz="2400" dirty="0" smtClean="0"/>
          </a:p>
          <a:p>
            <a:r>
              <a:rPr lang="en-US" sz="2400" dirty="0" smtClean="0"/>
              <a:t>Part B: If 560 visitors were at the zoo on the day of the survey, what was the sample size for the survey? </a:t>
            </a:r>
          </a:p>
          <a:p>
            <a:endParaRPr lang="en-US" sz="2400" dirty="0" smtClean="0"/>
          </a:p>
          <a:p>
            <a:r>
              <a:rPr lang="en-US" sz="2400" dirty="0" smtClean="0"/>
              <a:t>Part C: Was the survey random? Explain your answer. </a:t>
            </a:r>
          </a:p>
          <a:p>
            <a:endParaRPr lang="en-US" sz="2400" dirty="0" smtClean="0"/>
          </a:p>
          <a:p>
            <a:r>
              <a:rPr lang="en-US" sz="2400" dirty="0" smtClean="0"/>
              <a:t>Part D: Explain why the zoo's conclusion is invalid. </a:t>
            </a:r>
            <a:endParaRPr lang="en-US" sz="2400" dirty="0"/>
          </a:p>
        </p:txBody>
      </p:sp>
    </p:spTree>
    <p:extLst>
      <p:ext uri="{BB962C8B-B14F-4D97-AF65-F5344CB8AC3E}">
        <p14:creationId xmlns:p14="http://schemas.microsoft.com/office/powerpoint/2010/main" val="1754667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229600" cy="2246769"/>
          </a:xfrm>
          <a:prstGeom prst="rect">
            <a:avLst/>
          </a:prstGeom>
        </p:spPr>
        <p:txBody>
          <a:bodyPr wrap="square">
            <a:spAutoFit/>
          </a:bodyPr>
          <a:lstStyle/>
          <a:p>
            <a:r>
              <a:rPr lang="en-US" sz="2800" dirty="0" smtClean="0"/>
              <a:t>5.  Dottie </a:t>
            </a:r>
            <a:r>
              <a:rPr lang="en-US" sz="2800" dirty="0"/>
              <a:t>needs to learn a total of 24 vocabulary words. She has learned </a:t>
            </a:r>
            <a:r>
              <a:rPr lang="en-US" sz="2800" dirty="0" smtClean="0"/>
              <a:t>75</a:t>
            </a:r>
            <a:r>
              <a:rPr lang="en-US" sz="2800" dirty="0"/>
              <a:t>% of the words. </a:t>
            </a:r>
            <a:r>
              <a:rPr lang="en-US" sz="2800" dirty="0" smtClean="0"/>
              <a:t>How </a:t>
            </a:r>
            <a:r>
              <a:rPr lang="en-US" sz="2800" dirty="0"/>
              <a:t>many of her vocabulary words did she learn so far? </a:t>
            </a:r>
          </a:p>
          <a:p>
            <a:endParaRPr lang="en-US" sz="2800" dirty="0"/>
          </a:p>
        </p:txBody>
      </p:sp>
    </p:spTree>
    <p:extLst>
      <p:ext uri="{BB962C8B-B14F-4D97-AF65-F5344CB8AC3E}">
        <p14:creationId xmlns:p14="http://schemas.microsoft.com/office/powerpoint/2010/main" val="2290682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229600" cy="3970318"/>
          </a:xfrm>
          <a:prstGeom prst="rect">
            <a:avLst/>
          </a:prstGeom>
        </p:spPr>
        <p:txBody>
          <a:bodyPr wrap="square">
            <a:spAutoFit/>
          </a:bodyPr>
          <a:lstStyle/>
          <a:p>
            <a:r>
              <a:rPr lang="en-US" sz="2800" dirty="0" smtClean="0"/>
              <a:t>5.  Dottie </a:t>
            </a:r>
            <a:r>
              <a:rPr lang="en-US" sz="2800" dirty="0"/>
              <a:t>needs to learn a total of 24 vocabulary words. She has learned </a:t>
            </a:r>
            <a:r>
              <a:rPr lang="en-US" sz="2800" dirty="0" smtClean="0"/>
              <a:t>75</a:t>
            </a:r>
            <a:r>
              <a:rPr lang="en-US" sz="2800" dirty="0"/>
              <a:t>% of the words. </a:t>
            </a:r>
            <a:r>
              <a:rPr lang="en-US" sz="2800" dirty="0" smtClean="0"/>
              <a:t>How </a:t>
            </a:r>
            <a:r>
              <a:rPr lang="en-US" sz="2800" dirty="0"/>
              <a:t>many of her vocabulary words did she learn so far? </a:t>
            </a:r>
          </a:p>
          <a:p>
            <a:endParaRPr lang="en-US" sz="2800" dirty="0"/>
          </a:p>
          <a:p>
            <a:r>
              <a:rPr lang="en-US" sz="2800" dirty="0"/>
              <a:t>A 3 </a:t>
            </a:r>
          </a:p>
          <a:p>
            <a:r>
              <a:rPr lang="en-US" sz="2800" dirty="0"/>
              <a:t>B 6 </a:t>
            </a:r>
          </a:p>
          <a:p>
            <a:r>
              <a:rPr lang="en-US" sz="2800" dirty="0"/>
              <a:t>C 18 </a:t>
            </a:r>
          </a:p>
          <a:p>
            <a:r>
              <a:rPr lang="en-US" sz="2800" dirty="0"/>
              <a:t>D 21 </a:t>
            </a:r>
          </a:p>
        </p:txBody>
      </p:sp>
    </p:spTree>
    <p:extLst>
      <p:ext uri="{BB962C8B-B14F-4D97-AF65-F5344CB8AC3E}">
        <p14:creationId xmlns:p14="http://schemas.microsoft.com/office/powerpoint/2010/main" val="2189799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077200" cy="2246769"/>
          </a:xfrm>
          <a:prstGeom prst="rect">
            <a:avLst/>
          </a:prstGeom>
        </p:spPr>
        <p:txBody>
          <a:bodyPr wrap="square">
            <a:spAutoFit/>
          </a:bodyPr>
          <a:lstStyle/>
          <a:p>
            <a:r>
              <a:rPr lang="en-US" sz="2800" dirty="0" smtClean="0"/>
              <a:t>6.  Carlos </a:t>
            </a:r>
            <a:r>
              <a:rPr lang="en-US" sz="2800" dirty="0"/>
              <a:t>made a scale model of his house. The actual width is 30 feet, </a:t>
            </a:r>
            <a:r>
              <a:rPr lang="en-US" sz="2800" dirty="0" smtClean="0"/>
              <a:t>and </a:t>
            </a:r>
            <a:r>
              <a:rPr lang="en-US" sz="2800" dirty="0"/>
              <a:t>the actual length is 45 feet. </a:t>
            </a:r>
            <a:r>
              <a:rPr lang="en-US" sz="2800" dirty="0" smtClean="0"/>
              <a:t>If </a:t>
            </a:r>
            <a:r>
              <a:rPr lang="en-US" sz="2800" dirty="0"/>
              <a:t>the model has a width of 6 </a:t>
            </a:r>
            <a:r>
              <a:rPr lang="en-US" sz="2800" dirty="0" smtClean="0"/>
              <a:t>inches,</a:t>
            </a:r>
          </a:p>
          <a:p>
            <a:r>
              <a:rPr lang="en-US" sz="2800" dirty="0" smtClean="0"/>
              <a:t>what </a:t>
            </a:r>
            <a:r>
              <a:rPr lang="en-US" sz="2800" dirty="0"/>
              <a:t>is the length of his model? </a:t>
            </a:r>
          </a:p>
          <a:p>
            <a:endParaRPr lang="en-US" sz="2800" dirty="0"/>
          </a:p>
        </p:txBody>
      </p:sp>
    </p:spTree>
    <p:extLst>
      <p:ext uri="{BB962C8B-B14F-4D97-AF65-F5344CB8AC3E}">
        <p14:creationId xmlns:p14="http://schemas.microsoft.com/office/powerpoint/2010/main" val="35378240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820</Words>
  <Application>Microsoft Office PowerPoint</Application>
  <PresentationFormat>On-screen Show (4:3)</PresentationFormat>
  <Paragraphs>94</Paragraphs>
  <Slides>17</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17</vt:i4>
      </vt:variant>
    </vt:vector>
  </HeadingPairs>
  <TitlesOfParts>
    <vt:vector size="21" baseType="lpstr">
      <vt:lpstr>iRespondGraphMaster</vt:lpstr>
      <vt:lpstr>Oriel</vt:lpstr>
      <vt:lpstr>iRespondQuestionMaster</vt:lpstr>
      <vt:lpstr>Equation</vt:lpstr>
      <vt:lpstr>Milestone  </vt:lpstr>
      <vt:lpstr>Domain 4– Geometry</vt:lpstr>
      <vt:lpstr>Domain 4– Geometry</vt:lpstr>
      <vt:lpstr>Domain 4– Geometry</vt:lpstr>
      <vt:lpstr>Mixed Reivew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Milestone</dc:title>
  <dc:creator>Violette Garrett</dc:creator>
  <cp:lastModifiedBy>Violette Garrett</cp:lastModifiedBy>
  <cp:revision>23</cp:revision>
  <cp:lastPrinted>2015-02-08T17:36:39Z</cp:lastPrinted>
  <dcterms:created xsi:type="dcterms:W3CDTF">2015-02-06T00:20:29Z</dcterms:created>
  <dcterms:modified xsi:type="dcterms:W3CDTF">2015-03-22T20:56:34Z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ies>
</file>