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handoutMasterIdLst>
    <p:handoutMasterId r:id="rId9"/>
  </p:handoutMasterIdLst>
  <p:sldIdLst>
    <p:sldId id="256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6212"/>
    <a:srgbClr val="A950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524" y="-10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F48D3-80C1-47D4-9BB1-E3C2B68A394D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05645-091D-4CE4-BD7B-DCAA16779D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33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379F-CD7F-43A1-8ABF-DD08FB1C467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960C-9793-4FFD-8D43-A3D39CC5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9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379F-CD7F-43A1-8ABF-DD08FB1C467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960C-9793-4FFD-8D43-A3D39CC5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8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379F-CD7F-43A1-8ABF-DD08FB1C467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960C-9793-4FFD-8D43-A3D39CC5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5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27379F-CD7F-43A1-8ABF-DD08FB1C467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4D960C-9793-4FFD-8D43-A3D39CC5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4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27379F-CD7F-43A1-8ABF-DD08FB1C467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4D960C-9793-4FFD-8D43-A3D39CC5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8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27379F-CD7F-43A1-8ABF-DD08FB1C467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4D960C-9793-4FFD-8D43-A3D39CC5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9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27379F-CD7F-43A1-8ABF-DD08FB1C467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4D960C-9793-4FFD-8D43-A3D39CC5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3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27379F-CD7F-43A1-8ABF-DD08FB1C467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4D960C-9793-4FFD-8D43-A3D39CC5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0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27379F-CD7F-43A1-8ABF-DD08FB1C467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4D960C-9793-4FFD-8D43-A3D39CC5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0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27379F-CD7F-43A1-8ABF-DD08FB1C467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4D960C-9793-4FFD-8D43-A3D39CC5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7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27379F-CD7F-43A1-8ABF-DD08FB1C467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4D960C-9793-4FFD-8D43-A3D39CC5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4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379F-CD7F-43A1-8ABF-DD08FB1C467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960C-9793-4FFD-8D43-A3D39CC5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4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27379F-CD7F-43A1-8ABF-DD08FB1C467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4D960C-9793-4FFD-8D43-A3D39CC5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8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27379F-CD7F-43A1-8ABF-DD08FB1C467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4D960C-9793-4FFD-8D43-A3D39CC5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5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27379F-CD7F-43A1-8ABF-DD08FB1C467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4D960C-9793-4FFD-8D43-A3D39CC5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4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27379F-CD7F-43A1-8ABF-DD08FB1C467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4D960C-9793-4FFD-8D43-A3D39CC5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8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27379F-CD7F-43A1-8ABF-DD08FB1C467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4D960C-9793-4FFD-8D43-A3D39CC5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9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27379F-CD7F-43A1-8ABF-DD08FB1C467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4D960C-9793-4FFD-8D43-A3D39CC5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3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27379F-CD7F-43A1-8ABF-DD08FB1C467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4D960C-9793-4FFD-8D43-A3D39CC5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0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27379F-CD7F-43A1-8ABF-DD08FB1C467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4D960C-9793-4FFD-8D43-A3D39CC5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0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27379F-CD7F-43A1-8ABF-DD08FB1C467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4D960C-9793-4FFD-8D43-A3D39CC5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7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27379F-CD7F-43A1-8ABF-DD08FB1C467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4D960C-9793-4FFD-8D43-A3D39CC5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4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379F-CD7F-43A1-8ABF-DD08FB1C467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960C-9793-4FFD-8D43-A3D39CC5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8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27379F-CD7F-43A1-8ABF-DD08FB1C467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4D960C-9793-4FFD-8D43-A3D39CC5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8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27379F-CD7F-43A1-8ABF-DD08FB1C467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4D960C-9793-4FFD-8D43-A3D39CC5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5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379F-CD7F-43A1-8ABF-DD08FB1C467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960C-9793-4FFD-8D43-A3D39CC5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9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379F-CD7F-43A1-8ABF-DD08FB1C467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960C-9793-4FFD-8D43-A3D39CC5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3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379F-CD7F-43A1-8ABF-DD08FB1C467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960C-9793-4FFD-8D43-A3D39CC5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0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379F-CD7F-43A1-8ABF-DD08FB1C467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960C-9793-4FFD-8D43-A3D39CC5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0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379F-CD7F-43A1-8ABF-DD08FB1C467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960C-9793-4FFD-8D43-A3D39CC5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7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379F-CD7F-43A1-8ABF-DD08FB1C467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960C-9793-4FFD-8D43-A3D39CC5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4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7379F-CD7F-43A1-8ABF-DD08FB1C467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D960C-9793-4FFD-8D43-A3D39CC5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8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68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468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635375"/>
            <a:ext cx="7239000" cy="1470025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Survival of the </a:t>
            </a:r>
            <a:br>
              <a:rPr lang="en-US" sz="6000" b="1" dirty="0" smtClean="0">
                <a:solidFill>
                  <a:schemeClr val="bg1"/>
                </a:solidFill>
              </a:rPr>
            </a:br>
            <a:r>
              <a:rPr lang="en-US" sz="6000" b="1" dirty="0" smtClean="0">
                <a:solidFill>
                  <a:schemeClr val="bg1"/>
                </a:solidFill>
              </a:rPr>
              <a:t>Unit Rates, </a:t>
            </a:r>
            <a:br>
              <a:rPr lang="en-US" sz="6000" b="1" dirty="0" smtClean="0">
                <a:solidFill>
                  <a:schemeClr val="bg1"/>
                </a:solidFill>
              </a:rPr>
            </a:br>
            <a:r>
              <a:rPr lang="en-US" sz="6000" b="1" dirty="0" smtClean="0">
                <a:solidFill>
                  <a:schemeClr val="bg1"/>
                </a:solidFill>
              </a:rPr>
              <a:t>Fraction Ratios, and the Amazon Rainforest of course!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8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76200"/>
            <a:ext cx="8229600" cy="1143000"/>
          </a:xfrm>
        </p:spPr>
        <p:txBody>
          <a:bodyPr/>
          <a:lstStyle/>
          <a:p>
            <a:r>
              <a:rPr lang="en-US" b="1" dirty="0" smtClean="0"/>
              <a:t>Vocabulary!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18037"/>
            <a:ext cx="8229600" cy="3535363"/>
          </a:xfrm>
        </p:spPr>
        <p:txBody>
          <a:bodyPr/>
          <a:lstStyle/>
          <a:p>
            <a:r>
              <a:rPr lang="en-US" b="1" dirty="0" smtClean="0"/>
              <a:t>Unit Rate: a comparison of two measurements in which one of the terms has a value of 1</a:t>
            </a:r>
          </a:p>
        </p:txBody>
      </p:sp>
    </p:spTree>
    <p:extLst>
      <p:ext uri="{BB962C8B-B14F-4D97-AF65-F5344CB8AC3E}">
        <p14:creationId xmlns:p14="http://schemas.microsoft.com/office/powerpoint/2010/main" val="259957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47800" y="-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Unit Rates with Speed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143000"/>
            <a:ext cx="419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Example: The top speed of a panther is 426 miles per 6 hours. How far does he run in 1 hour?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1124" y="2646402"/>
            <a:ext cx="46980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Step One: Set up the unit rate fraction.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28800" y="32004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 </a:t>
            </a:r>
            <a:r>
              <a:rPr lang="en-US" sz="2000" u="sng" dirty="0" smtClean="0">
                <a:solidFill>
                  <a:schemeClr val="bg1"/>
                </a:solidFill>
              </a:rPr>
              <a:t>426 miles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   6 hours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3810000"/>
            <a:ext cx="39657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Step Two: Divide &amp; write your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answer as a unit rate.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5257800"/>
            <a:ext cx="324960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                  71 miles per 1 hour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	or 71 miles per hour</a:t>
            </a: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93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6212">
            <a:alpha val="8274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Fractions and Unit Rates with Speed</a:t>
            </a:r>
            <a:endParaRPr lang="en-US" dirty="0"/>
          </a:p>
        </p:txBody>
      </p:sp>
      <p:pic>
        <p:nvPicPr>
          <p:cNvPr id="1026" name="Picture 2" descr="http://static.flickr.com/4083/4844513864_f84b4095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0" y="914400"/>
            <a:ext cx="34108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29000" y="990601"/>
            <a:ext cx="5562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 The top speed of a jaguar is 150 miles per 3 hours. What is the unit rate (per hour)?</a:t>
            </a:r>
          </a:p>
          <a:p>
            <a:endParaRPr lang="en-US" sz="2400" dirty="0" smtClean="0"/>
          </a:p>
          <a:p>
            <a:r>
              <a:rPr lang="en-US" sz="2400" dirty="0" smtClean="0"/>
              <a:t>Step One: Set up the unit rate fraction.</a:t>
            </a:r>
          </a:p>
          <a:p>
            <a:r>
              <a:rPr lang="en-US" sz="2400" dirty="0" smtClean="0"/>
              <a:t> 		</a:t>
            </a:r>
          </a:p>
          <a:p>
            <a:r>
              <a:rPr lang="en-US" sz="2400" dirty="0" smtClean="0"/>
              <a:t>		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Step Two: Divide and write your answer as a unit rate. </a:t>
            </a:r>
          </a:p>
          <a:p>
            <a:r>
              <a:rPr lang="en-US" sz="2400" dirty="0" smtClean="0"/>
              <a:t>	</a:t>
            </a:r>
            <a:endParaRPr lang="en-US" sz="2400" i="1" dirty="0" smtClean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562600" y="2895600"/>
          <a:ext cx="1663700" cy="991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Equation" r:id="rId4" imgW="596900" imgH="355600" progId="Equation.3">
                  <p:embed/>
                </p:oleObj>
              </mc:Choice>
              <mc:Fallback>
                <p:oleObj name="Equation" r:id="rId4" imgW="5969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895600"/>
                        <a:ext cx="1663700" cy="9911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0" y="5029200"/>
            <a:ext cx="281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150 </a:t>
            </a:r>
            <a:r>
              <a:rPr lang="en-US" sz="2400" i="1" dirty="0" smtClean="0"/>
              <a:t>miles</a:t>
            </a:r>
            <a:r>
              <a:rPr lang="en-US" sz="2400" dirty="0" smtClean="0"/>
              <a:t> ÷ 3 </a:t>
            </a:r>
            <a:r>
              <a:rPr lang="en-US" sz="2400" i="1" dirty="0" smtClean="0"/>
              <a:t>hours</a:t>
            </a:r>
          </a:p>
          <a:p>
            <a:r>
              <a:rPr lang="en-US" sz="2400" dirty="0" smtClean="0"/>
              <a:t>   50 </a:t>
            </a:r>
            <a:r>
              <a:rPr lang="en-US" sz="2400" i="1" dirty="0" smtClean="0"/>
              <a:t>miles per hour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70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906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Unit Rates with Price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143000"/>
            <a:ext cx="617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Example: </a:t>
            </a:r>
            <a:r>
              <a:rPr lang="en-US" sz="2400" b="1" dirty="0" err="1" smtClean="0">
                <a:solidFill>
                  <a:schemeClr val="bg1"/>
                </a:solidFill>
              </a:rPr>
              <a:t>Epibatidine</a:t>
            </a:r>
            <a:r>
              <a:rPr lang="en-US" sz="2400" b="1" dirty="0" smtClean="0">
                <a:solidFill>
                  <a:schemeClr val="bg1"/>
                </a:solidFill>
              </a:rPr>
              <a:t> is a strong pain killer developed from the skin of a poison dart frog. It sells for $215 in the USA for 10 oz. What is the unit rate (per </a:t>
            </a:r>
            <a:r>
              <a:rPr lang="en-US" sz="2400" b="1" dirty="0" err="1" smtClean="0">
                <a:solidFill>
                  <a:schemeClr val="bg1"/>
                </a:solidFill>
              </a:rPr>
              <a:t>oz</a:t>
            </a:r>
            <a:r>
              <a:rPr lang="en-US" sz="2400" b="1" dirty="0" smtClean="0">
                <a:solidFill>
                  <a:schemeClr val="bg1"/>
                </a:solidFill>
              </a:rPr>
              <a:t>)?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743200"/>
            <a:ext cx="5007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Step One: Set up the unit rate fraction.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320040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bg1"/>
                </a:solidFill>
              </a:rPr>
              <a:t>$215 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10 oz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44196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Step Two: Divide &amp; write your answer as a unit rate.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5638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$21.50 per oz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81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2696</TotalTime>
  <Words>212</Words>
  <Application>Microsoft Office PowerPoint</Application>
  <PresentationFormat>On-screen Show (4:3)</PresentationFormat>
  <Paragraphs>33</Paragraphs>
  <Slides>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Office Theme</vt:lpstr>
      <vt:lpstr>iRespondQuestionMaster</vt:lpstr>
      <vt:lpstr>iRespondGraphMaster</vt:lpstr>
      <vt:lpstr>Equation</vt:lpstr>
      <vt:lpstr>Survival of the  Unit Rates,  Fraction Ratios, and the Amazon Rainforest of course!</vt:lpstr>
      <vt:lpstr>Vocabulary!</vt:lpstr>
      <vt:lpstr>Unit Rates with Speed</vt:lpstr>
      <vt:lpstr>Fractions and Unit Rates with Speed</vt:lpstr>
      <vt:lpstr>Unit Rates with Price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Survival of the Fractional Unit Rates    (and the Amazon Rainforest of course)!</dc:title>
  <dc:creator>Jamie Gabel</dc:creator>
  <cp:lastModifiedBy>Debbie Jennings</cp:lastModifiedBy>
  <cp:revision>38</cp:revision>
  <cp:lastPrinted>2012-11-08T16:05:46Z</cp:lastPrinted>
  <dcterms:created xsi:type="dcterms:W3CDTF">2012-11-06T15:54:02Z</dcterms:created>
  <dcterms:modified xsi:type="dcterms:W3CDTF">2014-11-20T13:47:03Z</dcterms:modified>
</cp:coreProperties>
</file>