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  <a:prstGeom prst="rect">
            <a:avLst/>
          </a:prstGeo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  <a:prstGeom prst="rect">
            <a:avLst/>
          </a:prstGeo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F7E6-13D1-4578-A4C5-4578442FAF31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BB64-A330-41B6-886D-2BC2AD0427C6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457200">
              <a:spcBef>
                <a:spcPct val="0"/>
              </a:spcBef>
              <a:buNone/>
            </a:pPr>
            <a:r>
              <a:rPr lang="en-US" sz="3200" smtClean="0">
                <a:solidFill>
                  <a:schemeClr val="tx1"/>
                </a:solidFill>
                <a:latin typeface="+mj-lt"/>
                <a:ea typeface="+mj-ea"/>
                <a:cs typeface="Trebuchet MS"/>
              </a:rPr>
              <a:t>iRespond Question Master</a:t>
            </a:r>
            <a:endParaRPr lang="en-US" sz="3200">
              <a:solidFill>
                <a:schemeClr val="tx1"/>
              </a:solidFill>
              <a:latin typeface="+mj-lt"/>
              <a:ea typeface="+mj-ea"/>
              <a:cs typeface="Trebuchet M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</a:pPr>
            <a:r>
              <a:rPr lang="en-US" smtClean="0">
                <a:solidFill>
                  <a:schemeClr val="tx1"/>
                </a:solidFill>
              </a:rPr>
              <a:t>A.) Response 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</a:pPr>
            <a:r>
              <a:rPr lang="en-US" smtClean="0">
                <a:solidFill>
                  <a:schemeClr val="tx1"/>
                </a:solidFill>
              </a:rPr>
              <a:t>B.) Response B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</a:pPr>
            <a:r>
              <a:rPr lang="en-US" smtClean="0">
                <a:solidFill>
                  <a:schemeClr val="tx1"/>
                </a:solidFill>
              </a:rPr>
              <a:t>C.) Response C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</a:pPr>
            <a:r>
              <a:rPr lang="en-US" smtClean="0">
                <a:solidFill>
                  <a:schemeClr val="tx1"/>
                </a:solidFill>
              </a:rPr>
              <a:t>D.) Response D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</a:pPr>
            <a:r>
              <a:rPr lang="en-US" smtClean="0">
                <a:solidFill>
                  <a:schemeClr val="tx1"/>
                </a:solidFill>
              </a:rPr>
              <a:t>E.) Response 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rnd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rnd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Is it Valid?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In </a:t>
            </a:r>
            <a:r>
              <a:rPr lang="en-US" sz="2800" b="1" dirty="0">
                <a:solidFill>
                  <a:srgbClr val="7030A0"/>
                </a:solidFill>
              </a:rPr>
              <a:t>the summaries </a:t>
            </a:r>
            <a:r>
              <a:rPr lang="en-US" sz="2800" b="1" dirty="0" smtClean="0">
                <a:solidFill>
                  <a:srgbClr val="7030A0"/>
                </a:solidFill>
              </a:rPr>
              <a:t>given, </a:t>
            </a:r>
            <a:r>
              <a:rPr lang="en-US" sz="2800" b="1" dirty="0">
                <a:solidFill>
                  <a:srgbClr val="7030A0"/>
                </a:solidFill>
              </a:rPr>
              <a:t>determine if the sample taken is representative of the population,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without bias </a:t>
            </a:r>
            <a:r>
              <a:rPr lang="en-US" sz="2800" b="1" dirty="0" smtClean="0">
                <a:solidFill>
                  <a:srgbClr val="7030A0"/>
                </a:solidFill>
              </a:rPr>
              <a:t>shown. If not, give a reason why.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Sample #1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ABC Family is a television channel that targets families and young adults to view </a:t>
            </a:r>
            <a:r>
              <a:rPr lang="en-US" sz="2400" b="1" dirty="0" smtClean="0">
                <a:solidFill>
                  <a:srgbClr val="7030A0"/>
                </a:solidFill>
              </a:rPr>
              <a:t>their station</a:t>
            </a:r>
            <a:r>
              <a:rPr lang="en-US" sz="2400" b="1" dirty="0">
                <a:solidFill>
                  <a:srgbClr val="7030A0"/>
                </a:solidFill>
              </a:rPr>
              <a:t>. ABC Family regularly posts online poll questions to their website. In 2010, </a:t>
            </a:r>
            <a:r>
              <a:rPr lang="en-US" sz="2400" b="1" dirty="0" smtClean="0">
                <a:solidFill>
                  <a:srgbClr val="7030A0"/>
                </a:solidFill>
              </a:rPr>
              <a:t>ABC Family </a:t>
            </a:r>
            <a:r>
              <a:rPr lang="en-US" sz="2400" b="1" dirty="0">
                <a:solidFill>
                  <a:srgbClr val="7030A0"/>
                </a:solidFill>
              </a:rPr>
              <a:t>polled their viewers to ask about airing Rated “R” movies after 8pm on </a:t>
            </a:r>
            <a:r>
              <a:rPr lang="en-US" sz="2400" b="1" dirty="0" smtClean="0">
                <a:solidFill>
                  <a:srgbClr val="7030A0"/>
                </a:solidFill>
              </a:rPr>
              <a:t>their channel</a:t>
            </a:r>
            <a:r>
              <a:rPr lang="en-US" sz="2400" b="1" dirty="0">
                <a:solidFill>
                  <a:srgbClr val="7030A0"/>
                </a:solidFill>
              </a:rPr>
              <a:t>. Almost 200,000 people responded, and 85% of them disagreed with airing </a:t>
            </a:r>
            <a:r>
              <a:rPr lang="en-US" sz="2400" b="1" dirty="0" smtClean="0">
                <a:solidFill>
                  <a:srgbClr val="7030A0"/>
                </a:solidFill>
              </a:rPr>
              <a:t>Rated “R</a:t>
            </a:r>
            <a:r>
              <a:rPr lang="en-US" sz="2400" b="1" dirty="0">
                <a:solidFill>
                  <a:srgbClr val="7030A0"/>
                </a:solidFill>
              </a:rPr>
              <a:t>” movies.</a:t>
            </a:r>
          </a:p>
        </p:txBody>
      </p:sp>
    </p:spTree>
    <p:extLst>
      <p:ext uri="{BB962C8B-B14F-4D97-AF65-F5344CB8AC3E}">
        <p14:creationId xmlns:p14="http://schemas.microsoft.com/office/powerpoint/2010/main" val="235314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Sample #2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Mrs. Jones wants to know how the 5th grade feels about recess time. Mrs. Jones </a:t>
            </a:r>
            <a:r>
              <a:rPr lang="en-US" sz="2400" b="1" dirty="0" smtClean="0">
                <a:solidFill>
                  <a:srgbClr val="7030A0"/>
                </a:solidFill>
              </a:rPr>
              <a:t>labels every </a:t>
            </a:r>
            <a:r>
              <a:rPr lang="en-US" sz="2400" b="1" dirty="0">
                <a:solidFill>
                  <a:srgbClr val="7030A0"/>
                </a:solidFill>
              </a:rPr>
              <a:t>student in the 5th grade with a number. She then draws 50 numbers out of a hat </a:t>
            </a:r>
            <a:r>
              <a:rPr lang="en-US" sz="2400" b="1" dirty="0" smtClean="0">
                <a:solidFill>
                  <a:srgbClr val="7030A0"/>
                </a:solidFill>
              </a:rPr>
              <a:t>and surveys </a:t>
            </a:r>
            <a:r>
              <a:rPr lang="en-US" sz="2400" b="1" dirty="0">
                <a:solidFill>
                  <a:srgbClr val="7030A0"/>
                </a:solidFill>
              </a:rPr>
              <a:t>these students. Mrs. Jones determines that 5th graders would like more </a:t>
            </a:r>
            <a:r>
              <a:rPr lang="en-US" sz="2400" b="1" dirty="0" smtClean="0">
                <a:solidFill>
                  <a:srgbClr val="7030A0"/>
                </a:solidFill>
              </a:rPr>
              <a:t>recess time </a:t>
            </a:r>
            <a:r>
              <a:rPr lang="en-US" sz="2400" b="1" dirty="0">
                <a:solidFill>
                  <a:srgbClr val="7030A0"/>
                </a:solidFill>
              </a:rPr>
              <a:t>than they currently have.</a:t>
            </a:r>
          </a:p>
        </p:txBody>
      </p:sp>
    </p:spTree>
    <p:extLst>
      <p:ext uri="{BB962C8B-B14F-4D97-AF65-F5344CB8AC3E}">
        <p14:creationId xmlns:p14="http://schemas.microsoft.com/office/powerpoint/2010/main" val="266436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Sample #3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The City of </a:t>
            </a:r>
            <a:r>
              <a:rPr lang="en-US" sz="2400" b="1" dirty="0" err="1">
                <a:solidFill>
                  <a:srgbClr val="7030A0"/>
                </a:solidFill>
              </a:rPr>
              <a:t>Smallville</a:t>
            </a:r>
            <a:r>
              <a:rPr lang="en-US" sz="2400" b="1" dirty="0">
                <a:solidFill>
                  <a:srgbClr val="7030A0"/>
                </a:solidFill>
              </a:rPr>
              <a:t> wants to know how its citizens feel about a new industrial park </a:t>
            </a:r>
            <a:r>
              <a:rPr lang="en-US" sz="2400" b="1" dirty="0" smtClean="0">
                <a:solidFill>
                  <a:srgbClr val="7030A0"/>
                </a:solidFill>
              </a:rPr>
              <a:t>in town</a:t>
            </a:r>
            <a:r>
              <a:rPr lang="en-US" sz="2400" b="1" dirty="0">
                <a:solidFill>
                  <a:srgbClr val="7030A0"/>
                </a:solidFill>
              </a:rPr>
              <a:t>. Surveyors stand in the </a:t>
            </a:r>
            <a:r>
              <a:rPr lang="en-US" sz="2400" b="1" dirty="0" err="1">
                <a:solidFill>
                  <a:srgbClr val="7030A0"/>
                </a:solidFill>
              </a:rPr>
              <a:t>Smallville</a:t>
            </a:r>
            <a:r>
              <a:rPr lang="en-US" sz="2400" b="1" dirty="0">
                <a:solidFill>
                  <a:srgbClr val="7030A0"/>
                </a:solidFill>
              </a:rPr>
              <a:t> Mall from 8am-11am on a Tuesday morning </a:t>
            </a:r>
            <a:r>
              <a:rPr lang="en-US" sz="2400" b="1" dirty="0" smtClean="0">
                <a:solidFill>
                  <a:srgbClr val="7030A0"/>
                </a:solidFill>
              </a:rPr>
              <a:t>and ask </a:t>
            </a:r>
            <a:r>
              <a:rPr lang="en-US" sz="2400" b="1" dirty="0">
                <a:solidFill>
                  <a:srgbClr val="7030A0"/>
                </a:solidFill>
              </a:rPr>
              <a:t>people their opinion. 80% of the surveyed people said they disagreed with a </a:t>
            </a:r>
            <a:r>
              <a:rPr lang="en-US" sz="2400" b="1" dirty="0" smtClean="0">
                <a:solidFill>
                  <a:srgbClr val="7030A0"/>
                </a:solidFill>
              </a:rPr>
              <a:t>new industrial </a:t>
            </a:r>
            <a:r>
              <a:rPr lang="en-US" sz="2400" b="1" dirty="0">
                <a:solidFill>
                  <a:srgbClr val="7030A0"/>
                </a:solidFill>
              </a:rPr>
              <a:t>park.</a:t>
            </a:r>
          </a:p>
        </p:txBody>
      </p:sp>
    </p:spTree>
    <p:extLst>
      <p:ext uri="{BB962C8B-B14F-4D97-AF65-F5344CB8AC3E}">
        <p14:creationId xmlns:p14="http://schemas.microsoft.com/office/powerpoint/2010/main" val="23185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Sample #4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The National Rifle Association (NRA) took a poll on their website, www.nra.com, </a:t>
            </a:r>
            <a:r>
              <a:rPr lang="en-US" sz="2400" b="1" dirty="0" smtClean="0">
                <a:solidFill>
                  <a:srgbClr val="7030A0"/>
                </a:solidFill>
              </a:rPr>
              <a:t>and asked </a:t>
            </a:r>
            <a:r>
              <a:rPr lang="en-US" sz="2400" b="1" dirty="0">
                <a:solidFill>
                  <a:srgbClr val="7030A0"/>
                </a:solidFill>
              </a:rPr>
              <a:t>the question, “Do you agree with the 2nd Amendment: the Right to Bear Arms</a:t>
            </a:r>
            <a:r>
              <a:rPr lang="en-US" sz="2400" b="1" dirty="0" smtClean="0">
                <a:solidFill>
                  <a:srgbClr val="7030A0"/>
                </a:solidFill>
              </a:rPr>
              <a:t>”? 98</a:t>
            </a:r>
            <a:r>
              <a:rPr lang="en-US" sz="2400" b="1" dirty="0">
                <a:solidFill>
                  <a:srgbClr val="7030A0"/>
                </a:solidFill>
              </a:rPr>
              <a:t>% of the people surveyed said “Yes”, and 2% said “No”.</a:t>
            </a:r>
          </a:p>
        </p:txBody>
      </p:sp>
    </p:spTree>
    <p:extLst>
      <p:ext uri="{BB962C8B-B14F-4D97-AF65-F5344CB8AC3E}">
        <p14:creationId xmlns:p14="http://schemas.microsoft.com/office/powerpoint/2010/main" val="1121065147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9</TotalTime>
  <Words>279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Summer</vt:lpstr>
      <vt:lpstr>iRespondQuestionMaster</vt:lpstr>
      <vt:lpstr>iRespondGraphMaster</vt:lpstr>
      <vt:lpstr>Is it Valid?</vt:lpstr>
      <vt:lpstr>Sample #1</vt:lpstr>
      <vt:lpstr>Sample #2</vt:lpstr>
      <vt:lpstr>Sample #3</vt:lpstr>
      <vt:lpstr>Sample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Valid?</dc:title>
  <dc:creator>Ashley Clody</dc:creator>
  <cp:lastModifiedBy>Janet Grooms</cp:lastModifiedBy>
  <cp:revision>2</cp:revision>
  <dcterms:created xsi:type="dcterms:W3CDTF">2012-06-04T20:43:11Z</dcterms:created>
  <dcterms:modified xsi:type="dcterms:W3CDTF">2013-01-07T15:10:09Z</dcterms:modified>
</cp:coreProperties>
</file>