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2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2091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2050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6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7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2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3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4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5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6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7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8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0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25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2092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3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4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5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6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7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8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0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3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4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5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6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7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8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9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0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1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2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3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4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5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6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7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8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9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2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3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4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2126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7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8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9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1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2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3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4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5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6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7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8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9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2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3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4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5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6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7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8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9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01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2168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/>
                <a:r>
                  <a:rPr lang="en-US" sz="2400"/>
                  <a:t> </a:t>
                </a:r>
              </a:p>
            </p:txBody>
          </p:sp>
          <p:sp>
            <p:nvSpPr>
              <p:cNvPr id="2175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7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8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9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0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2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3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4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5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6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7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8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9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0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3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4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5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6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7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8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9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0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05" name="Rectangle 157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06" name="Rectangle 15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07" name="Rectangle 15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9798C9AC-6848-4C4A-994B-0526B6974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3B4CEC-7C42-AE40-9320-89D43ED762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7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0D305-F3A9-F14E-AC02-766119F8F5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8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292E5E-DC16-FD44-877D-6AF23CAEA7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35670B-E30D-494D-8F3F-D1BA0F117F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7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1BD30C-6984-6F46-A904-97FEB71901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5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6C8FE9-B68E-624E-AE77-26322D0FF5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4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7AC40F-00EF-0346-9717-679404BCFE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E07461-1E0D-6044-84C2-3224852619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5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BBA1C7-7DF4-DE4A-80F5-69279462CE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8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96F2D2-750E-4E41-9AF2-8F857F58C1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6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67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02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1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AutoShape 46"/>
              <p:cNvSpPr>
                <a:spLocks noChangeArrowheads="1"/>
              </p:cNvSpPr>
              <p:nvPr/>
            </p:nvSpPr>
            <p:spPr bwMode="auto">
              <a:xfrm rot="162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AutoShape 48"/>
              <p:cNvSpPr>
                <a:spLocks noChangeArrowheads="1"/>
              </p:cNvSpPr>
              <p:nvPr/>
            </p:nvSpPr>
            <p:spPr bwMode="auto">
              <a:xfrm rot="162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AutoShape 50"/>
              <p:cNvSpPr>
                <a:spLocks noChangeArrowheads="1"/>
              </p:cNvSpPr>
              <p:nvPr/>
            </p:nvSpPr>
            <p:spPr bwMode="auto">
              <a:xfrm rot="162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AutoShape 52"/>
              <p:cNvSpPr>
                <a:spLocks noChangeArrowheads="1"/>
              </p:cNvSpPr>
              <p:nvPr/>
            </p:nvSpPr>
            <p:spPr bwMode="auto">
              <a:xfrm rot="162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AutoShape 54"/>
              <p:cNvSpPr>
                <a:spLocks noChangeArrowheads="1"/>
              </p:cNvSpPr>
              <p:nvPr/>
            </p:nvSpPr>
            <p:spPr bwMode="auto">
              <a:xfrm rot="162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AutoShape 56"/>
              <p:cNvSpPr>
                <a:spLocks noChangeArrowheads="1"/>
              </p:cNvSpPr>
              <p:nvPr/>
            </p:nvSpPr>
            <p:spPr bwMode="auto">
              <a:xfrm rot="162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AutoShape 58"/>
              <p:cNvSpPr>
                <a:spLocks noChangeArrowheads="1"/>
              </p:cNvSpPr>
              <p:nvPr/>
            </p:nvSpPr>
            <p:spPr bwMode="auto">
              <a:xfrm rot="162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AutoShape 60"/>
              <p:cNvSpPr>
                <a:spLocks noChangeArrowheads="1"/>
              </p:cNvSpPr>
              <p:nvPr/>
            </p:nvSpPr>
            <p:spPr bwMode="auto">
              <a:xfrm rot="162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AutoShape 62"/>
              <p:cNvSpPr>
                <a:spLocks noChangeArrowheads="1"/>
              </p:cNvSpPr>
              <p:nvPr/>
            </p:nvSpPr>
            <p:spPr bwMode="auto">
              <a:xfrm rot="162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AutoShape 64"/>
              <p:cNvSpPr>
                <a:spLocks noChangeArrowheads="1"/>
              </p:cNvSpPr>
              <p:nvPr/>
            </p:nvSpPr>
            <p:spPr bwMode="auto">
              <a:xfrm rot="162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AutoShape 66"/>
              <p:cNvSpPr>
                <a:spLocks noChangeArrowheads="1"/>
              </p:cNvSpPr>
              <p:nvPr/>
            </p:nvSpPr>
            <p:spPr bwMode="auto">
              <a:xfrm rot="162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AutoShape 68"/>
              <p:cNvSpPr>
                <a:spLocks noChangeArrowheads="1"/>
              </p:cNvSpPr>
              <p:nvPr/>
            </p:nvSpPr>
            <p:spPr bwMode="auto">
              <a:xfrm rot="162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AutoShape 70"/>
              <p:cNvSpPr>
                <a:spLocks noChangeArrowheads="1"/>
              </p:cNvSpPr>
              <p:nvPr/>
            </p:nvSpPr>
            <p:spPr bwMode="auto">
              <a:xfrm rot="162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AutoShape 73"/>
              <p:cNvSpPr>
                <a:spLocks noChangeArrowheads="1"/>
              </p:cNvSpPr>
              <p:nvPr/>
            </p:nvSpPr>
            <p:spPr bwMode="auto">
              <a:xfrm rot="162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AutoShape 75"/>
              <p:cNvSpPr>
                <a:spLocks noChangeArrowheads="1"/>
              </p:cNvSpPr>
              <p:nvPr/>
            </p:nvSpPr>
            <p:spPr bwMode="auto">
              <a:xfrm rot="162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3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10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77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/>
            </p:nvSpPr>
            <p:spPr bwMode="auto">
              <a:xfrm rot="162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AutoShape 123"/>
              <p:cNvSpPr>
                <a:spLocks noChangeArrowheads="1"/>
              </p:cNvSpPr>
              <p:nvPr/>
            </p:nvSpPr>
            <p:spPr bwMode="auto">
              <a:xfrm rot="162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AutoShape 125"/>
              <p:cNvSpPr>
                <a:spLocks noChangeArrowheads="1"/>
              </p:cNvSpPr>
              <p:nvPr/>
            </p:nvSpPr>
            <p:spPr bwMode="auto">
              <a:xfrm rot="162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/>
                <a:r>
                  <a:rPr lang="en-US" sz="2400"/>
                  <a:t> </a:t>
                </a:r>
              </a:p>
            </p:txBody>
          </p:sp>
          <p:sp>
            <p:nvSpPr>
              <p:cNvPr id="1151" name="AutoShape 127"/>
              <p:cNvSpPr>
                <a:spLocks noChangeArrowheads="1"/>
              </p:cNvSpPr>
              <p:nvPr/>
            </p:nvSpPr>
            <p:spPr bwMode="auto">
              <a:xfrm rot="162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AutoShape 129"/>
              <p:cNvSpPr>
                <a:spLocks noChangeArrowheads="1"/>
              </p:cNvSpPr>
              <p:nvPr/>
            </p:nvSpPr>
            <p:spPr bwMode="auto">
              <a:xfrm rot="162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" name="AutoShape 131"/>
              <p:cNvSpPr>
                <a:spLocks noChangeArrowheads="1"/>
              </p:cNvSpPr>
              <p:nvPr/>
            </p:nvSpPr>
            <p:spPr bwMode="auto">
              <a:xfrm rot="162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" name="AutoShape 133"/>
              <p:cNvSpPr>
                <a:spLocks noChangeArrowheads="1"/>
              </p:cNvSpPr>
              <p:nvPr/>
            </p:nvSpPr>
            <p:spPr bwMode="auto">
              <a:xfrm rot="162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9" name="AutoShape 135"/>
              <p:cNvSpPr>
                <a:spLocks noChangeArrowheads="1"/>
              </p:cNvSpPr>
              <p:nvPr/>
            </p:nvSpPr>
            <p:spPr bwMode="auto">
              <a:xfrm rot="162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AutoShape 137"/>
              <p:cNvSpPr>
                <a:spLocks noChangeArrowheads="1"/>
              </p:cNvSpPr>
              <p:nvPr/>
            </p:nvSpPr>
            <p:spPr bwMode="auto">
              <a:xfrm rot="162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2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AutoShape 139"/>
              <p:cNvSpPr>
                <a:spLocks noChangeArrowheads="1"/>
              </p:cNvSpPr>
              <p:nvPr/>
            </p:nvSpPr>
            <p:spPr bwMode="auto">
              <a:xfrm rot="162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AutoShape 141"/>
              <p:cNvSpPr>
                <a:spLocks noChangeArrowheads="1"/>
              </p:cNvSpPr>
              <p:nvPr/>
            </p:nvSpPr>
            <p:spPr bwMode="auto">
              <a:xfrm rot="162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6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" name="AutoShape 143"/>
              <p:cNvSpPr>
                <a:spLocks noChangeArrowheads="1"/>
              </p:cNvSpPr>
              <p:nvPr/>
            </p:nvSpPr>
            <p:spPr bwMode="auto">
              <a:xfrm rot="162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AutoShape 145"/>
              <p:cNvSpPr>
                <a:spLocks noChangeArrowheads="1"/>
              </p:cNvSpPr>
              <p:nvPr/>
            </p:nvSpPr>
            <p:spPr bwMode="auto">
              <a:xfrm rot="162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1" name="AutoShape 147"/>
              <p:cNvSpPr>
                <a:spLocks noChangeArrowheads="1"/>
              </p:cNvSpPr>
              <p:nvPr/>
            </p:nvSpPr>
            <p:spPr bwMode="auto">
              <a:xfrm rot="162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2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3" name="AutoShape 149"/>
              <p:cNvSpPr>
                <a:spLocks noChangeArrowheads="1"/>
              </p:cNvSpPr>
              <p:nvPr/>
            </p:nvSpPr>
            <p:spPr bwMode="auto">
              <a:xfrm rot="162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" name="AutoShape 152"/>
              <p:cNvSpPr>
                <a:spLocks noChangeArrowheads="1"/>
              </p:cNvSpPr>
              <p:nvPr/>
            </p:nvSpPr>
            <p:spPr bwMode="auto">
              <a:xfrm rot="162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80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3B506B-A3B2-B049-B1C5-848457BD53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Solving Problems with Linear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5562600"/>
            <a:ext cx="6400800" cy="1752600"/>
          </a:xfrm>
        </p:spPr>
        <p:txBody>
          <a:bodyPr/>
          <a:lstStyle/>
          <a:p>
            <a:r>
              <a:rPr lang="en-US" dirty="0" smtClean="0"/>
              <a:t>Unit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800600" cy="3124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Jamie needs to write a paper for class that is 2,000 words long.  She can write 375 words per hour if the television is off.  Write an algebraic equation to represent this function.</a:t>
            </a:r>
            <a:endParaRPr lang="en-US" alt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mindfulnessforstudents.co.uk/wp-content/uploads/2013/04/crumpled_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2766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0333" y="5562600"/>
            <a:ext cx="81323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u="sng" kern="0" dirty="0" smtClean="0">
                <a:solidFill>
                  <a:srgbClr val="FFFF00"/>
                </a:solidFill>
                <a:latin typeface="Times New Roman"/>
                <a:ea typeface="ＭＳ Ｐゴシック"/>
              </a:rPr>
              <a:t>Challenge</a:t>
            </a:r>
            <a:r>
              <a:rPr lang="en-US" altLang="en-US" sz="2800" kern="0" dirty="0" smtClean="0">
                <a:solidFill>
                  <a:srgbClr val="FFFF00"/>
                </a:solidFill>
                <a:latin typeface="Times New Roman"/>
                <a:ea typeface="ＭＳ Ｐゴシック"/>
              </a:rPr>
              <a:t>: How many hours will it take Jamie to write </a:t>
            </a:r>
          </a:p>
          <a:p>
            <a:r>
              <a:rPr lang="en-US" altLang="en-US" sz="2800" kern="0" dirty="0" smtClean="0">
                <a:solidFill>
                  <a:srgbClr val="FFFF00"/>
                </a:solidFill>
                <a:latin typeface="Times New Roman"/>
                <a:ea typeface="ＭＳ Ｐゴシック"/>
              </a:rPr>
              <a:t>her 2,000 word paper? (Round to nearest hour)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556260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Katie has $120 on her cafeteria card.  Every time she orders a meal, $4.50 is deducted from the value on her card.  What is the equation for the amount of money she has on her card after eating x meals?</a:t>
            </a:r>
            <a:endParaRPr lang="en-US" sz="2800" dirty="0"/>
          </a:p>
        </p:txBody>
      </p:sp>
      <p:pic>
        <p:nvPicPr>
          <p:cNvPr id="1026" name="Picture 2" descr="Image result for cafeteria in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2111" y="54102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FFFFFF"/>
              </a:buClr>
            </a:pPr>
            <a:r>
              <a:rPr lang="en-US" sz="2800" u="sng" kern="0" dirty="0" smtClean="0">
                <a:solidFill>
                  <a:srgbClr val="FFFF00"/>
                </a:solidFill>
                <a:latin typeface="Times New Roman"/>
                <a:ea typeface="ＭＳ Ｐゴシック"/>
              </a:rPr>
              <a:t>Challenge</a:t>
            </a:r>
            <a:r>
              <a:rPr lang="en-US" sz="2800" kern="0" dirty="0" smtClean="0">
                <a:solidFill>
                  <a:srgbClr val="FFFF00"/>
                </a:solidFill>
                <a:latin typeface="Times New Roman"/>
                <a:ea typeface="ＭＳ Ｐゴシック"/>
              </a:rPr>
              <a:t>: How many meals has Katie ordered from the cafeteria if she has $70.50 left on her card?</a:t>
            </a:r>
            <a:endParaRPr lang="en-US" sz="2800" kern="0" dirty="0">
              <a:solidFill>
                <a:srgbClr val="FFFF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344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609600"/>
            <a:ext cx="5711825" cy="2667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John </a:t>
            </a:r>
            <a:r>
              <a:rPr lang="en-US" sz="2800" dirty="0" smtClean="0"/>
              <a:t>needs to take the Subway diet.  He currently weighs </a:t>
            </a:r>
            <a:r>
              <a:rPr lang="en-US" sz="2800" dirty="0" smtClean="0"/>
              <a:t>250 </a:t>
            </a:r>
            <a:r>
              <a:rPr lang="en-US" sz="2800" dirty="0" smtClean="0"/>
              <a:t>lbs.  He creates a workout regimen that would help him lose </a:t>
            </a:r>
            <a:r>
              <a:rPr lang="en-US" sz="2800" dirty="0" smtClean="0"/>
              <a:t>2.5 </a:t>
            </a:r>
            <a:r>
              <a:rPr lang="en-US" sz="2800" dirty="0" smtClean="0"/>
              <a:t>pounds per week.  Write an algebraic equation that represents this function.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sub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subw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subw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s://fastfoodmenuprice.com/wp-content/uploads/2014/06/sub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07" y="609600"/>
            <a:ext cx="2027412" cy="20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0375" y="5410200"/>
            <a:ext cx="8324715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FFFFFF"/>
              </a:buClr>
            </a:pPr>
            <a:r>
              <a:rPr lang="en-US" sz="2800" u="sng" kern="0" dirty="0" smtClean="0">
                <a:solidFill>
                  <a:srgbClr val="FFFF00"/>
                </a:solidFill>
                <a:latin typeface="Times New Roman"/>
                <a:ea typeface="ＭＳ Ｐゴシック"/>
              </a:rPr>
              <a:t>Challenge</a:t>
            </a:r>
            <a:r>
              <a:rPr lang="en-US" sz="2800" kern="0" dirty="0" smtClean="0">
                <a:solidFill>
                  <a:srgbClr val="FFFF00"/>
                </a:solidFill>
                <a:latin typeface="Times New Roman"/>
                <a:ea typeface="ＭＳ Ｐゴシック"/>
              </a:rPr>
              <a:t>: How many weeks </a:t>
            </a:r>
            <a:r>
              <a:rPr lang="en-US" sz="2800" kern="0" smtClean="0">
                <a:solidFill>
                  <a:srgbClr val="FFFF00"/>
                </a:solidFill>
                <a:latin typeface="Times New Roman"/>
                <a:ea typeface="ＭＳ Ｐゴシック"/>
              </a:rPr>
              <a:t>will </a:t>
            </a:r>
            <a:r>
              <a:rPr lang="en-US" sz="2800" kern="0" smtClean="0">
                <a:solidFill>
                  <a:srgbClr val="FFFF00"/>
                </a:solidFill>
                <a:latin typeface="Times New Roman"/>
                <a:ea typeface="ＭＳ Ｐゴシック"/>
              </a:rPr>
              <a:t>John </a:t>
            </a:r>
            <a:r>
              <a:rPr lang="en-US" sz="2800" kern="0" dirty="0" smtClean="0">
                <a:solidFill>
                  <a:srgbClr val="FFFF00"/>
                </a:solidFill>
                <a:latin typeface="Times New Roman"/>
                <a:ea typeface="ＭＳ Ｐゴシック"/>
              </a:rPr>
              <a:t>need to workout </a:t>
            </a:r>
          </a:p>
          <a:p>
            <a:pPr lvl="0" eaLnBrk="1" hangingPunct="1">
              <a:spcBef>
                <a:spcPct val="20000"/>
              </a:spcBef>
              <a:buClr>
                <a:srgbClr val="FFFFFF"/>
              </a:buClr>
            </a:pPr>
            <a:r>
              <a:rPr lang="en-US" sz="2800" kern="0" dirty="0" smtClean="0">
                <a:solidFill>
                  <a:srgbClr val="FFFF00"/>
                </a:solidFill>
                <a:latin typeface="Times New Roman"/>
                <a:ea typeface="ＭＳ Ｐゴシック"/>
              </a:rPr>
              <a:t>before he weighs less than 200 </a:t>
            </a:r>
            <a:r>
              <a:rPr lang="en-US" sz="2800" kern="0" dirty="0" err="1" smtClean="0">
                <a:solidFill>
                  <a:srgbClr val="FFFF00"/>
                </a:solidFill>
                <a:latin typeface="Times New Roman"/>
                <a:ea typeface="ＭＳ Ｐゴシック"/>
              </a:rPr>
              <a:t>lbs</a:t>
            </a:r>
            <a:r>
              <a:rPr lang="en-US" sz="2800" kern="0" dirty="0" smtClean="0">
                <a:solidFill>
                  <a:srgbClr val="FFFF00"/>
                </a:solidFill>
                <a:latin typeface="Times New Roman"/>
                <a:ea typeface="ＭＳ Ｐゴシック"/>
              </a:rPr>
              <a:t>?</a:t>
            </a:r>
            <a:endParaRPr lang="en-US" sz="2800" kern="0" dirty="0">
              <a:solidFill>
                <a:srgbClr val="FFFF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998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2-21 at 7.21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7924800" cy="2567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76600"/>
            <a:ext cx="2514600" cy="2963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200400"/>
            <a:ext cx="2819400" cy="3355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3528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by Step- Solving Word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Step 1:  Read the problem </a:t>
            </a:r>
            <a:r>
              <a:rPr lang="en-US" u="sng" dirty="0" smtClean="0"/>
              <a:t>carefully</a:t>
            </a:r>
          </a:p>
          <a:p>
            <a:pPr marL="0" indent="0">
              <a:buNone/>
            </a:pPr>
            <a:r>
              <a:rPr lang="en-US" dirty="0" smtClean="0"/>
              <a:t>Step 2: </a:t>
            </a:r>
            <a:r>
              <a:rPr lang="en-US" u="sng" dirty="0" smtClean="0"/>
              <a:t>Underline</a:t>
            </a:r>
            <a:r>
              <a:rPr lang="en-US" dirty="0" smtClean="0"/>
              <a:t> WHAT you are solving for</a:t>
            </a:r>
          </a:p>
          <a:p>
            <a:pPr marL="0" indent="0">
              <a:buNone/>
            </a:pPr>
            <a:r>
              <a:rPr lang="en-US" dirty="0" smtClean="0"/>
              <a:t>Step 3: Draw a picture to </a:t>
            </a:r>
            <a:r>
              <a:rPr lang="en-US" i="1" dirty="0" smtClean="0"/>
              <a:t>visualize</a:t>
            </a:r>
            <a:r>
              <a:rPr lang="en-US" dirty="0" smtClean="0"/>
              <a:t> the words</a:t>
            </a:r>
          </a:p>
          <a:p>
            <a:pPr marL="0" indent="0">
              <a:buNone/>
            </a:pPr>
            <a:r>
              <a:rPr lang="en-US" dirty="0" smtClean="0"/>
              <a:t>Step 4: Assign variables to the quantities you 		are trying to find </a:t>
            </a:r>
          </a:p>
          <a:p>
            <a:pPr marL="0" indent="0">
              <a:buNone/>
            </a:pPr>
            <a:r>
              <a:rPr lang="en-US" dirty="0" smtClean="0"/>
              <a:t>Step 5: </a:t>
            </a:r>
            <a:r>
              <a:rPr lang="en-US" b="1" dirty="0" smtClean="0"/>
              <a:t>Define</a:t>
            </a:r>
            <a:r>
              <a:rPr lang="en-US" dirty="0" smtClean="0"/>
              <a:t> the 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by Step- Solving Word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Step 6: </a:t>
            </a:r>
            <a:r>
              <a:rPr lang="en-US" u="sng" dirty="0" smtClean="0"/>
              <a:t>Re-read </a:t>
            </a:r>
            <a:r>
              <a:rPr lang="en-US" dirty="0" smtClean="0"/>
              <a:t>the problem and WRITE an 	  		equation for the quantities given</a:t>
            </a:r>
          </a:p>
          <a:p>
            <a:pPr marL="0" indent="0">
              <a:buNone/>
            </a:pPr>
            <a:r>
              <a:rPr lang="en-US" dirty="0" smtClean="0"/>
              <a:t>Step 7: Solve the equation</a:t>
            </a:r>
          </a:p>
          <a:p>
            <a:pPr marL="0" indent="0">
              <a:buNone/>
            </a:pPr>
            <a:r>
              <a:rPr lang="en-US" dirty="0" smtClean="0"/>
              <a:t>Step 8: </a:t>
            </a:r>
            <a:r>
              <a:rPr lang="en-US" b="1" u="sng" dirty="0" smtClean="0"/>
              <a:t>Answer the question </a:t>
            </a:r>
            <a:r>
              <a:rPr lang="en-US" dirty="0" smtClean="0"/>
              <a:t>in the problem</a:t>
            </a:r>
          </a:p>
          <a:p>
            <a:pPr marL="0" indent="0">
              <a:buNone/>
            </a:pPr>
            <a:r>
              <a:rPr lang="en-US" dirty="0" smtClean="0"/>
              <a:t>Step 9: Check your solution. 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Does your answer MAKE SENSE when you put it in context?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Has anyone noticed a connection between SLOPE and UNIT 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Tips: Translating Words into an Equation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81200"/>
            <a:ext cx="5526216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2727" y="1600200"/>
            <a:ext cx="579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/>
              <a:t>Derek started with no money in his bank account, but he just got a job mowing lawns and he gets $20 </a:t>
            </a:r>
            <a:r>
              <a:rPr lang="en-US" altLang="en-US" sz="2800" dirty="0" smtClean="0"/>
              <a:t>per </a:t>
            </a:r>
            <a:r>
              <a:rPr lang="en-US" altLang="en-US" sz="2800" dirty="0"/>
              <a:t>week.  He puts all of it in his account.  How much money will he have in his account in x weeks?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83249"/>
            <a:ext cx="21082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7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5105400" cy="2971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Twitter allows for each user to create a tweet of 140 characters or less.  Write an equation representing the amount of characters remaining and how many characters are used.</a:t>
            </a:r>
            <a:endParaRPr lang="en-US" altLang="en-US" sz="2800" dirty="0"/>
          </a:p>
        </p:txBody>
      </p:sp>
      <p:pic>
        <p:nvPicPr>
          <p:cNvPr id="4098" name="Picture 2" descr="http://cdn2.business2community.com/wp-content/uploads/2014/11/543c477e9547e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4495800" cy="289718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Jimmy has $88 in his piggy bank.  He is saving his allowance of $15 per week and putting it in his piggy bank as well.  Write an algebraic equation to represent this function.</a:t>
            </a:r>
            <a:endParaRPr lang="en-US" alt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366963" cy="2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0292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FFFFFF"/>
              </a:buClr>
            </a:pPr>
            <a:r>
              <a:rPr lang="en-US" sz="2800" u="sng" kern="0" dirty="0" smtClean="0">
                <a:solidFill>
                  <a:srgbClr val="FFFF00"/>
                </a:solidFill>
                <a:latin typeface="Times New Roman"/>
                <a:ea typeface="ＭＳ Ｐゴシック"/>
              </a:rPr>
              <a:t>Challenge</a:t>
            </a:r>
            <a:r>
              <a:rPr lang="en-US" sz="2800" kern="0" dirty="0" smtClean="0">
                <a:solidFill>
                  <a:srgbClr val="FFFF00"/>
                </a:solidFill>
                <a:latin typeface="Times New Roman"/>
                <a:ea typeface="ＭＳ Ｐゴシック"/>
              </a:rPr>
              <a:t>: If Jimmy wants to buy a new video game system for $250, how many weeks allowance will he need to save?</a:t>
            </a:r>
            <a:endParaRPr lang="en-US" sz="2800" u="sng" kern="0" dirty="0">
              <a:solidFill>
                <a:srgbClr val="FFFF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007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01069052">
  <a:themeElements>
    <a:clrScheme name="Office Theme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TM01069052</Template>
  <TotalTime>317</TotalTime>
  <Words>408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ＭＳ Ｐゴシック</vt:lpstr>
      <vt:lpstr>Times New Roman</vt:lpstr>
      <vt:lpstr>TM01069052</vt:lpstr>
      <vt:lpstr>Solving Problems with Linear Functions</vt:lpstr>
      <vt:lpstr>PowerPoint Presentation</vt:lpstr>
      <vt:lpstr>Step by Step- Solving Word Problems</vt:lpstr>
      <vt:lpstr>Step by Step- Solving Word Problems</vt:lpstr>
      <vt:lpstr>Has anyone noticed a connection between SLOPE and UNIT RATE?</vt:lpstr>
      <vt:lpstr>Tips: Translating Words into an Equation</vt:lpstr>
      <vt:lpstr>Let’s Practice!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Problems with Linear Functions</dc:title>
  <dc:creator>Violette Garrett</dc:creator>
  <cp:lastModifiedBy>Violette Garrett</cp:lastModifiedBy>
  <cp:revision>19</cp:revision>
  <cp:lastPrinted>1601-01-01T00:00:00Z</cp:lastPrinted>
  <dcterms:created xsi:type="dcterms:W3CDTF">1601-01-01T00:00:00Z</dcterms:created>
  <dcterms:modified xsi:type="dcterms:W3CDTF">2016-03-08T01:50:10Z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TC010690521033</vt:lpwstr>
  </property>
</Properties>
</file>