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Lst>
  <p:handoutMasterIdLst>
    <p:handoutMasterId r:id="rId12"/>
  </p:handoutMasterIdLst>
  <p:sldIdLst>
    <p:sldId id="256" r:id="rId4"/>
    <p:sldId id="275" r:id="rId5"/>
    <p:sldId id="276" r:id="rId6"/>
    <p:sldId id="277" r:id="rId7"/>
    <p:sldId id="258" r:id="rId8"/>
    <p:sldId id="269" r:id="rId9"/>
    <p:sldId id="259" r:id="rId10"/>
    <p:sldId id="260" r:id="rId1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839CFD3A-FE1C-4711-AD77-4E5F23EF8A20}" type="datetimeFigureOut">
              <a:rPr lang="en-US" smtClean="0"/>
              <a:t>2/24/2015</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5433428D-0361-4ABD-98B5-259F1C529C3C}" type="slidenum">
              <a:rPr lang="en-US" smtClean="0"/>
              <a:t>‹#›</a:t>
            </a:fld>
            <a:endParaRPr lang="en-US"/>
          </a:p>
        </p:txBody>
      </p:sp>
    </p:spTree>
    <p:extLst>
      <p:ext uri="{BB962C8B-B14F-4D97-AF65-F5344CB8AC3E}">
        <p14:creationId xmlns:p14="http://schemas.microsoft.com/office/powerpoint/2010/main" val="3242878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2/24/2015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249890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2/24/2015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682509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96CEE8C-8D43-4C59-BFD5-BBC38EF70CAA}" type="datetimeFigureOut">
              <a:rPr lang="en-US" smtClean="0"/>
              <a:t>2/24/2015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B7021FA-F057-47CC-B5D0-D34CC9BB48E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96CEE8C-8D43-4C59-BFD5-BBC38EF70CAA}" type="datetimeFigureOut">
              <a:rPr lang="en-US" smtClean="0"/>
              <a:t>2/24/2015</a:t>
            </a:fld>
            <a:endParaRPr lang="en-US"/>
          </a:p>
        </p:txBody>
      </p:sp>
      <p:sp>
        <p:nvSpPr>
          <p:cNvPr id="9" name="Slide Number Placeholder 8"/>
          <p:cNvSpPr>
            <a:spLocks noGrp="1"/>
          </p:cNvSpPr>
          <p:nvPr>
            <p:ph type="sldNum" sz="quarter" idx="15"/>
          </p:nvPr>
        </p:nvSpPr>
        <p:spPr/>
        <p:txBody>
          <a:bodyPr rtlCol="0"/>
          <a:lstStyle/>
          <a:p>
            <a:fld id="{1B7021FA-F057-47CC-B5D0-D34CC9BB48E7}"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96CEE8C-8D43-4C59-BFD5-BBC38EF70CAA}" type="datetimeFigureOut">
              <a:rPr lang="en-US" smtClean="0"/>
              <a:t>2/24/2015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B7021FA-F057-47CC-B5D0-D34CC9BB48E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96CEE8C-8D43-4C59-BFD5-BBC38EF70CAA}" type="datetimeFigureOut">
              <a:rPr lang="en-US" smtClean="0"/>
              <a:t>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7021FA-F057-47CC-B5D0-D34CC9BB48E7}"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96CEE8C-8D43-4C59-BFD5-BBC38EF70CAA}" type="datetimeFigureOut">
              <a:rPr lang="en-US" smtClean="0"/>
              <a:t>2/24/2015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7021FA-F057-47CC-B5D0-D34CC9BB48E7}"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96CEE8C-8D43-4C59-BFD5-BBC38EF70CAA}" type="datetimeFigureOut">
              <a:rPr lang="en-US" smtClean="0"/>
              <a:t>2/24/2015</a:t>
            </a:fld>
            <a:endParaRPr lang="en-US"/>
          </a:p>
        </p:txBody>
      </p:sp>
      <p:sp>
        <p:nvSpPr>
          <p:cNvPr id="7" name="Slide Number Placeholder 6"/>
          <p:cNvSpPr>
            <a:spLocks noGrp="1"/>
          </p:cNvSpPr>
          <p:nvPr>
            <p:ph type="sldNum" sz="quarter" idx="11"/>
          </p:nvPr>
        </p:nvSpPr>
        <p:spPr/>
        <p:txBody>
          <a:bodyPr rtlCol="0"/>
          <a:lstStyle/>
          <a:p>
            <a:fld id="{1B7021FA-F057-47CC-B5D0-D34CC9BB48E7}"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6CEE8C-8D43-4C59-BFD5-BBC38EF70CAA}" type="datetimeFigureOut">
              <a:rPr lang="en-US" smtClean="0"/>
              <a:t>2/24/2015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7021FA-F057-47CC-B5D0-D34CC9BB48E7}"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96CEE8C-8D43-4C59-BFD5-BBC38EF70CAA}" type="datetimeFigureOut">
              <a:rPr lang="en-US" smtClean="0"/>
              <a:t>2/24/2015</a:t>
            </a:fld>
            <a:endParaRPr lang="en-US"/>
          </a:p>
        </p:txBody>
      </p:sp>
      <p:sp>
        <p:nvSpPr>
          <p:cNvPr id="22" name="Slide Number Placeholder 21"/>
          <p:cNvSpPr>
            <a:spLocks noGrp="1"/>
          </p:cNvSpPr>
          <p:nvPr>
            <p:ph type="sldNum" sz="quarter" idx="15"/>
          </p:nvPr>
        </p:nvSpPr>
        <p:spPr/>
        <p:txBody>
          <a:bodyPr rtlCol="0"/>
          <a:lstStyle/>
          <a:p>
            <a:fld id="{1B7021FA-F057-47CC-B5D0-D34CC9BB48E7}"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96CEE8C-8D43-4C59-BFD5-BBC38EF70CAA}" type="datetimeFigureOut">
              <a:rPr lang="en-US" smtClean="0"/>
              <a:t>2/24/2015</a:t>
            </a:fld>
            <a:endParaRPr lang="en-US"/>
          </a:p>
        </p:txBody>
      </p:sp>
      <p:sp>
        <p:nvSpPr>
          <p:cNvPr id="18" name="Slide Number Placeholder 17"/>
          <p:cNvSpPr>
            <a:spLocks noGrp="1"/>
          </p:cNvSpPr>
          <p:nvPr>
            <p:ph type="sldNum" sz="quarter" idx="11"/>
          </p:nvPr>
        </p:nvSpPr>
        <p:spPr/>
        <p:txBody>
          <a:bodyPr rtlCol="0"/>
          <a:lstStyle/>
          <a:p>
            <a:fld id="{1B7021FA-F057-47CC-B5D0-D34CC9BB48E7}"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2/24/2015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8758222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6CEE8C-8D43-4C59-BFD5-BBC38EF70CAA}" type="datetimeFigureOut">
              <a:rPr lang="en-US" smtClean="0"/>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021FA-F057-47CC-B5D0-D34CC9BB48E7}"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6CEE8C-8D43-4C59-BFD5-BBC38EF70CAA}" type="datetimeFigureOut">
              <a:rPr lang="en-US" smtClean="0"/>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021FA-F057-47CC-B5D0-D34CC9BB48E7}"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2/24/2015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2498909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2/24/2015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8758222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2/24/2015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7761924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2/24/2015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3983810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2/24/2015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8844489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2/24/2015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28266700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2/24/2015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5717846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2/24/2015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028921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2/24/2015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7761924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2/24/2015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6000901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2/24/2015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682509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2/24/2015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398381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2/24/2015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884448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2/24/2015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2826670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2/24/2015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571784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2/24/2015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1028921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96CEE8C-8D43-4C59-BFD5-BBC38EF70CAA}" type="datetimeFigureOut">
              <a:rPr lang="en-US" smtClean="0"/>
              <a:t>2/24/2015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7021FA-F057-47CC-B5D0-D34CC9BB48E7}" type="slidenum">
              <a:rPr lang="en-US" smtClean="0"/>
              <a:t>‹#›</a:t>
            </a:fld>
            <a:endParaRPr lang="en-US"/>
          </a:p>
        </p:txBody>
      </p:sp>
    </p:spTree>
    <p:extLst>
      <p:ext uri="{BB962C8B-B14F-4D97-AF65-F5344CB8AC3E}">
        <p14:creationId xmlns:p14="http://schemas.microsoft.com/office/powerpoint/2010/main" val="600090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163996059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96CEE8C-8D43-4C59-BFD5-BBC38EF70CAA}" type="datetimeFigureOut">
              <a:rPr lang="en-US" smtClean="0"/>
              <a:t>2/24/2015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B7021FA-F057-47CC-B5D0-D34CC9BB48E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
        <p:nvSpPr>
          <p:cNvPr id="2" name="QuestionShape"/>
          <p:cNvSpPr/>
          <p:nvPr userDrawn="1"/>
        </p:nvSpPr>
        <p:spPr>
          <a:xfrm>
            <a:off x="127000" y="127000"/>
            <a:ext cx="8890000" cy="285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smtClean="0">
                <a:solidFill>
                  <a:srgbClr val="000000"/>
                </a:solidFill>
              </a:rPr>
              <a:t>iRespond Question Master</a:t>
            </a:r>
            <a:endParaRPr lang="en-US" sz="4400">
              <a:solidFill>
                <a:srgbClr val="000000"/>
              </a:solidFill>
            </a:endParaRPr>
          </a:p>
        </p:txBody>
      </p:sp>
      <p:sp>
        <p:nvSpPr>
          <p:cNvPr id="3" name="AShape"/>
          <p:cNvSpPr/>
          <p:nvPr userDrawn="1"/>
        </p:nvSpPr>
        <p:spPr>
          <a:xfrm>
            <a:off x="127000" y="31115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A.) Response A</a:t>
            </a:r>
            <a:endParaRPr lang="en-US" sz="3200"/>
          </a:p>
        </p:txBody>
      </p:sp>
      <p:sp>
        <p:nvSpPr>
          <p:cNvPr id="4" name="BShape"/>
          <p:cNvSpPr/>
          <p:nvPr userDrawn="1"/>
        </p:nvSpPr>
        <p:spPr>
          <a:xfrm>
            <a:off x="127000" y="38354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B.) Response B</a:t>
            </a:r>
            <a:endParaRPr lang="en-US" sz="3200"/>
          </a:p>
        </p:txBody>
      </p:sp>
      <p:sp>
        <p:nvSpPr>
          <p:cNvPr id="5" name="CShape"/>
          <p:cNvSpPr/>
          <p:nvPr userDrawn="1"/>
        </p:nvSpPr>
        <p:spPr>
          <a:xfrm>
            <a:off x="127000" y="45593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C.) Response C</a:t>
            </a:r>
            <a:endParaRPr lang="en-US" sz="3200"/>
          </a:p>
        </p:txBody>
      </p:sp>
      <p:sp>
        <p:nvSpPr>
          <p:cNvPr id="6" name="DShape"/>
          <p:cNvSpPr/>
          <p:nvPr userDrawn="1"/>
        </p:nvSpPr>
        <p:spPr>
          <a:xfrm>
            <a:off x="127000" y="52832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D.) Response D</a:t>
            </a:r>
            <a:endParaRPr lang="en-US" sz="3200"/>
          </a:p>
        </p:txBody>
      </p:sp>
      <p:sp>
        <p:nvSpPr>
          <p:cNvPr id="39" name="EShape"/>
          <p:cNvSpPr/>
          <p:nvPr userDrawn="1"/>
        </p:nvSpPr>
        <p:spPr>
          <a:xfrm>
            <a:off x="127000" y="60071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E.) Response E</a:t>
            </a:r>
            <a:endParaRPr lang="en-US" sz="3200"/>
          </a:p>
        </p:txBody>
      </p:sp>
      <p:sp>
        <p:nvSpPr>
          <p:cNvPr id="40"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41"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extLst>
      <p:ext uri="{BB962C8B-B14F-4D97-AF65-F5344CB8AC3E}">
        <p14:creationId xmlns:p14="http://schemas.microsoft.com/office/powerpoint/2010/main" val="163996059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Milestone		</a:t>
            </a:r>
            <a:endParaRPr lang="en-US" dirty="0"/>
          </a:p>
        </p:txBody>
      </p:sp>
      <p:sp>
        <p:nvSpPr>
          <p:cNvPr id="3" name="Subtitle 2"/>
          <p:cNvSpPr>
            <a:spLocks noGrp="1"/>
          </p:cNvSpPr>
          <p:nvPr>
            <p:ph type="subTitle" idx="1"/>
          </p:nvPr>
        </p:nvSpPr>
        <p:spPr/>
        <p:txBody>
          <a:bodyPr/>
          <a:lstStyle/>
          <a:p>
            <a:r>
              <a:rPr lang="en-US" dirty="0" smtClean="0"/>
              <a:t>Practice 2015 – </a:t>
            </a:r>
            <a:r>
              <a:rPr lang="en-US" dirty="0" smtClean="0"/>
              <a:t>Domain 2</a:t>
            </a:r>
          </a:p>
          <a:p>
            <a:r>
              <a:rPr lang="en-US" dirty="0" smtClean="0"/>
              <a:t>Ratio and Proportional Relationships</a:t>
            </a:r>
            <a:endParaRPr lang="en-US" dirty="0"/>
          </a:p>
        </p:txBody>
      </p:sp>
    </p:spTree>
    <p:extLst>
      <p:ext uri="{BB962C8B-B14F-4D97-AF65-F5344CB8AC3E}">
        <p14:creationId xmlns:p14="http://schemas.microsoft.com/office/powerpoint/2010/main" val="3636199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 </a:t>
            </a:r>
            <a:r>
              <a:rPr lang="en-US" dirty="0" smtClean="0"/>
              <a:t>2 – Ratios and Proportions</a:t>
            </a:r>
            <a:endParaRPr lang="en-US" dirty="0"/>
          </a:p>
        </p:txBody>
      </p:sp>
      <p:sp>
        <p:nvSpPr>
          <p:cNvPr id="4" name="Content Placeholder 3"/>
          <p:cNvSpPr>
            <a:spLocks noGrp="1"/>
          </p:cNvSpPr>
          <p:nvPr>
            <p:ph sz="quarter" idx="1"/>
          </p:nvPr>
        </p:nvSpPr>
        <p:spPr/>
        <p:txBody>
          <a:bodyPr/>
          <a:lstStyle/>
          <a:p>
            <a:pPr marL="0" indent="0">
              <a:buNone/>
            </a:pPr>
            <a:r>
              <a:rPr lang="en-US" dirty="0" smtClean="0"/>
              <a:t>3.  A recipe for applesauce calls for 1/3 cup of honey.  The recipe makes 8 servings.  How many cups of honey are needed to make 20 servings?</a:t>
            </a:r>
            <a:endParaRPr lang="en-US" dirty="0"/>
          </a:p>
        </p:txBody>
      </p:sp>
      <p:sp>
        <p:nvSpPr>
          <p:cNvPr id="5" name="Content Placeholder 4"/>
          <p:cNvSpPr>
            <a:spLocks noGrp="1"/>
          </p:cNvSpPr>
          <p:nvPr>
            <p:ph sz="quarter" idx="2"/>
          </p:nvPr>
        </p:nvSpPr>
        <p:spPr/>
        <p:txBody>
          <a:bodyPr/>
          <a:lstStyle/>
          <a:p>
            <a:pPr marL="0" indent="0">
              <a:buNone/>
            </a:pPr>
            <a:r>
              <a:rPr lang="en-US" dirty="0" smtClean="0"/>
              <a:t>4.  It takes Wayne 1/10 hour to walk a 1/6-mile park loop.  What is Wayne’s unit rate, in miles per hour?</a:t>
            </a:r>
            <a:endParaRPr lang="en-US" dirty="0"/>
          </a:p>
        </p:txBody>
      </p:sp>
    </p:spTree>
    <p:extLst>
      <p:ext uri="{BB962C8B-B14F-4D97-AF65-F5344CB8AC3E}">
        <p14:creationId xmlns:p14="http://schemas.microsoft.com/office/powerpoint/2010/main" val="4014541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 </a:t>
            </a:r>
            <a:r>
              <a:rPr lang="en-US" dirty="0" smtClean="0"/>
              <a:t>2 – Ratios and Proportions</a:t>
            </a:r>
            <a:endParaRPr lang="en-US" dirty="0"/>
          </a:p>
        </p:txBody>
      </p:sp>
      <p:sp>
        <p:nvSpPr>
          <p:cNvPr id="8" name="Content Placeholder 7"/>
          <p:cNvSpPr>
            <a:spLocks noGrp="1"/>
          </p:cNvSpPr>
          <p:nvPr>
            <p:ph sz="quarter" idx="1"/>
          </p:nvPr>
        </p:nvSpPr>
        <p:spPr/>
        <p:txBody>
          <a:bodyPr>
            <a:normAutofit lnSpcReduction="10000"/>
          </a:bodyPr>
          <a:lstStyle/>
          <a:p>
            <a:pPr marL="0" indent="0">
              <a:buNone/>
            </a:pPr>
            <a:r>
              <a:rPr lang="en-US" dirty="0"/>
              <a:t>6.  </a:t>
            </a:r>
            <a:r>
              <a:rPr lang="en-US" dirty="0" smtClean="0"/>
              <a:t>Nina types 126 words in 3 minutes.  Which</a:t>
            </a:r>
            <a:endParaRPr lang="en-US" dirty="0"/>
          </a:p>
          <a:p>
            <a:pPr marL="0" indent="0">
              <a:buNone/>
            </a:pPr>
            <a:r>
              <a:rPr lang="en-US" dirty="0" smtClean="0"/>
              <a:t>Equation shows the relationship between the number of words, </a:t>
            </a:r>
            <a:r>
              <a:rPr lang="en-US" i="1" dirty="0" smtClean="0"/>
              <a:t>w</a:t>
            </a:r>
            <a:r>
              <a:rPr lang="en-US" dirty="0" smtClean="0"/>
              <a:t>, and the time, in minutes, </a:t>
            </a:r>
            <a:r>
              <a:rPr lang="en-US" i="1" dirty="0" smtClean="0"/>
              <a:t>m</a:t>
            </a:r>
            <a:r>
              <a:rPr lang="en-US" dirty="0" smtClean="0"/>
              <a:t>, that she types?</a:t>
            </a:r>
          </a:p>
          <a:p>
            <a:pPr marL="457200" indent="-457200">
              <a:buAutoNum type="alphaUcPeriod"/>
            </a:pPr>
            <a:r>
              <a:rPr lang="en-US" i="1" dirty="0" smtClean="0"/>
              <a:t>w = 3m</a:t>
            </a:r>
          </a:p>
          <a:p>
            <a:pPr marL="457200" indent="-457200">
              <a:buAutoNum type="alphaUcPeriod"/>
            </a:pPr>
            <a:r>
              <a:rPr lang="en-US" i="1" dirty="0"/>
              <a:t>w</a:t>
            </a:r>
            <a:r>
              <a:rPr lang="en-US" i="1" dirty="0" smtClean="0"/>
              <a:t>= 42m</a:t>
            </a:r>
          </a:p>
          <a:p>
            <a:pPr marL="457200" indent="-457200">
              <a:buAutoNum type="alphaUcPeriod"/>
            </a:pPr>
            <a:r>
              <a:rPr lang="en-US" i="1" dirty="0" smtClean="0"/>
              <a:t>w= 126m</a:t>
            </a:r>
          </a:p>
          <a:p>
            <a:pPr marL="457200" indent="-457200">
              <a:buAutoNum type="alphaUcPeriod"/>
            </a:pPr>
            <a:r>
              <a:rPr lang="en-US" i="1" dirty="0" smtClean="0"/>
              <a:t>w=378m</a:t>
            </a:r>
            <a:endParaRPr lang="en-US" dirty="0"/>
          </a:p>
        </p:txBody>
      </p:sp>
      <p:sp>
        <p:nvSpPr>
          <p:cNvPr id="9" name="Content Placeholder 8"/>
          <p:cNvSpPr>
            <a:spLocks noGrp="1"/>
          </p:cNvSpPr>
          <p:nvPr>
            <p:ph sz="quarter" idx="2"/>
          </p:nvPr>
        </p:nvSpPr>
        <p:spPr/>
        <p:txBody>
          <a:bodyPr>
            <a:normAutofit lnSpcReduction="10000"/>
          </a:bodyPr>
          <a:lstStyle/>
          <a:p>
            <a:pPr marL="0" indent="0">
              <a:buNone/>
            </a:pPr>
            <a:r>
              <a:rPr lang="en-US" dirty="0" smtClean="0"/>
              <a:t>9.  Sondra’s room is 15 feet long by 8 feet wide.  She is putting carpet in the room.  It costs $3.75 per square foot.  How much will it cost to carpet Sondra’s room?</a:t>
            </a:r>
            <a:endParaRPr lang="en-US" dirty="0"/>
          </a:p>
        </p:txBody>
      </p:sp>
    </p:spTree>
    <p:extLst>
      <p:ext uri="{BB962C8B-B14F-4D97-AF65-F5344CB8AC3E}">
        <p14:creationId xmlns:p14="http://schemas.microsoft.com/office/powerpoint/2010/main" val="3983952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a:t>
            </a:r>
            <a:r>
              <a:rPr lang="en-US" dirty="0"/>
              <a:t>2</a:t>
            </a:r>
            <a:r>
              <a:rPr lang="en-US" dirty="0" smtClean="0"/>
              <a:t>- Ratios and Proportions</a:t>
            </a:r>
            <a:endParaRPr lang="en-US" dirty="0"/>
          </a:p>
        </p:txBody>
      </p:sp>
      <p:sp>
        <p:nvSpPr>
          <p:cNvPr id="3" name="Content Placeholder 2"/>
          <p:cNvSpPr>
            <a:spLocks noGrp="1"/>
          </p:cNvSpPr>
          <p:nvPr>
            <p:ph sz="quarter" idx="1"/>
          </p:nvPr>
        </p:nvSpPr>
        <p:spPr/>
        <p:txBody>
          <a:bodyPr/>
          <a:lstStyle/>
          <a:p>
            <a:pPr marL="0" indent="0">
              <a:buNone/>
            </a:pPr>
            <a:r>
              <a:rPr lang="en-US" dirty="0" smtClean="0"/>
              <a:t>10.  </a:t>
            </a:r>
            <a:r>
              <a:rPr lang="en-US" dirty="0" smtClean="0"/>
              <a:t>Mason earns $10 for each lawn he mows.  How much will he earn if he mows 6 lawns?  </a:t>
            </a:r>
            <a:endParaRPr lang="en-US" dirty="0" smtClean="0"/>
          </a:p>
          <a:p>
            <a:pPr marL="457200" indent="-457200">
              <a:buAutoNum type="alphaUcPeriod"/>
            </a:pPr>
            <a:r>
              <a:rPr lang="en-US" dirty="0" smtClean="0"/>
              <a:t>Write and solve an equation to solve the problem.  Show your work.</a:t>
            </a:r>
          </a:p>
          <a:p>
            <a:pPr marL="457200" indent="-457200">
              <a:buAutoNum type="alphaUcPeriod"/>
            </a:pPr>
            <a:r>
              <a:rPr lang="en-US" dirty="0" smtClean="0"/>
              <a:t>Make a graph to display the relationship.</a:t>
            </a:r>
            <a:endParaRPr lang="en-US" dirty="0"/>
          </a:p>
        </p:txBody>
      </p:sp>
    </p:spTree>
    <p:extLst>
      <p:ext uri="{BB962C8B-B14F-4D97-AF65-F5344CB8AC3E}">
        <p14:creationId xmlns:p14="http://schemas.microsoft.com/office/powerpoint/2010/main" val="1045189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0"/>
            <a:ext cx="8001000" cy="3693319"/>
          </a:xfrm>
          <a:prstGeom prst="rect">
            <a:avLst/>
          </a:prstGeom>
        </p:spPr>
        <p:txBody>
          <a:bodyPr wrap="square">
            <a:spAutoFit/>
          </a:bodyPr>
          <a:lstStyle/>
          <a:p>
            <a:r>
              <a:rPr lang="en-US" sz="2600" dirty="0" smtClean="0"/>
              <a:t>2.  Of the 60 students who auditioned in a singing contest, 40% were asked to come back for a second </a:t>
            </a:r>
          </a:p>
          <a:p>
            <a:r>
              <a:rPr lang="en-US" sz="2600" dirty="0" smtClean="0"/>
              <a:t>audition. After the second audition, 6 students were asked to come back for a final audition. </a:t>
            </a:r>
          </a:p>
          <a:p>
            <a:endParaRPr lang="en-US" sz="2600" dirty="0" smtClean="0"/>
          </a:p>
          <a:p>
            <a:r>
              <a:rPr lang="en-US" sz="2600" dirty="0" smtClean="0"/>
              <a:t>What percentage of the students from the second audition were asked to come back for the final </a:t>
            </a:r>
          </a:p>
          <a:p>
            <a:r>
              <a:rPr lang="en-US" sz="2600" dirty="0" smtClean="0"/>
              <a:t>audition? </a:t>
            </a:r>
          </a:p>
          <a:p>
            <a:endParaRPr lang="en-US" sz="2600" dirty="0" smtClean="0"/>
          </a:p>
        </p:txBody>
      </p:sp>
    </p:spTree>
    <p:extLst>
      <p:ext uri="{BB962C8B-B14F-4D97-AF65-F5344CB8AC3E}">
        <p14:creationId xmlns:p14="http://schemas.microsoft.com/office/powerpoint/2010/main" val="1603530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0"/>
            <a:ext cx="8001000" cy="5293757"/>
          </a:xfrm>
          <a:prstGeom prst="rect">
            <a:avLst/>
          </a:prstGeom>
        </p:spPr>
        <p:txBody>
          <a:bodyPr wrap="square">
            <a:spAutoFit/>
          </a:bodyPr>
          <a:lstStyle/>
          <a:p>
            <a:r>
              <a:rPr lang="en-US" sz="2600" dirty="0" smtClean="0"/>
              <a:t>2.  Of the 60 students who auditioned in a singing contest, 40% were asked to come back for a second </a:t>
            </a:r>
          </a:p>
          <a:p>
            <a:r>
              <a:rPr lang="en-US" sz="2600" dirty="0" smtClean="0"/>
              <a:t>audition. After the second audition, 6 students were asked to come back for a final audition. </a:t>
            </a:r>
          </a:p>
          <a:p>
            <a:endParaRPr lang="en-US" sz="2600" dirty="0" smtClean="0"/>
          </a:p>
          <a:p>
            <a:r>
              <a:rPr lang="en-US" sz="2600" dirty="0" smtClean="0"/>
              <a:t>What percentage of the students from the second audition were asked to come back for the final </a:t>
            </a:r>
          </a:p>
          <a:p>
            <a:r>
              <a:rPr lang="en-US" sz="2600" dirty="0" smtClean="0"/>
              <a:t>audition? </a:t>
            </a:r>
          </a:p>
          <a:p>
            <a:endParaRPr lang="en-US" sz="2600" dirty="0" smtClean="0"/>
          </a:p>
          <a:p>
            <a:r>
              <a:rPr lang="en-US" sz="2600" dirty="0" smtClean="0"/>
              <a:t>A 4% </a:t>
            </a:r>
          </a:p>
          <a:p>
            <a:r>
              <a:rPr lang="en-US" sz="2600" dirty="0" smtClean="0"/>
              <a:t>B 10% </a:t>
            </a:r>
          </a:p>
          <a:p>
            <a:r>
              <a:rPr lang="en-US" sz="2600" dirty="0" smtClean="0"/>
              <a:t>C 15% </a:t>
            </a:r>
          </a:p>
          <a:p>
            <a:r>
              <a:rPr lang="en-US" sz="2600" dirty="0" smtClean="0"/>
              <a:t>D 25% </a:t>
            </a:r>
            <a:endParaRPr lang="en-US" sz="2600" dirty="0"/>
          </a:p>
        </p:txBody>
      </p:sp>
    </p:spTree>
    <p:extLst>
      <p:ext uri="{BB962C8B-B14F-4D97-AF65-F5344CB8AC3E}">
        <p14:creationId xmlns:p14="http://schemas.microsoft.com/office/powerpoint/2010/main" val="4766817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7391399" cy="3539430"/>
          </a:xfrm>
          <a:prstGeom prst="rect">
            <a:avLst/>
          </a:prstGeom>
        </p:spPr>
        <p:txBody>
          <a:bodyPr wrap="square">
            <a:spAutoFit/>
          </a:bodyPr>
          <a:lstStyle/>
          <a:p>
            <a:r>
              <a:rPr lang="en-US" sz="2800" dirty="0" smtClean="0"/>
              <a:t>3.  A volcano in the ocean rises approximately 14,000 feet above sea level. Its base is approximately 20,000 feet below sea level. </a:t>
            </a:r>
          </a:p>
          <a:p>
            <a:r>
              <a:rPr lang="en-US" sz="2800" dirty="0" smtClean="0"/>
              <a:t>What is the total height of the volcano? Show your work and write your answer in the space provided. </a:t>
            </a:r>
          </a:p>
          <a:p>
            <a:r>
              <a:rPr lang="en-US" sz="2800" dirty="0" smtClean="0"/>
              <a:t>_______ feet </a:t>
            </a:r>
            <a:endParaRPr lang="en-US" sz="2800" dirty="0"/>
          </a:p>
        </p:txBody>
      </p:sp>
    </p:spTree>
    <p:extLst>
      <p:ext uri="{BB962C8B-B14F-4D97-AF65-F5344CB8AC3E}">
        <p14:creationId xmlns:p14="http://schemas.microsoft.com/office/powerpoint/2010/main" val="864205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305800" cy="6370975"/>
          </a:xfrm>
          <a:prstGeom prst="rect">
            <a:avLst/>
          </a:prstGeom>
        </p:spPr>
        <p:txBody>
          <a:bodyPr wrap="square">
            <a:spAutoFit/>
          </a:bodyPr>
          <a:lstStyle/>
          <a:p>
            <a:r>
              <a:rPr lang="en-US" sz="2400" dirty="0" smtClean="0"/>
              <a:t>4.  A zoo wanted to know which animal exhibit is liked the most by children under 12 years of age. One day, zoo officials surveyed every 20th person leaving the zoo and asked them to name their favorite animal exhibit. Of the people surveyed, 73% reported that the elephant habitat was their favorite exhibit. The zoo officials concluded that children under 12 years of age like the elephant habitat the most. </a:t>
            </a:r>
          </a:p>
          <a:p>
            <a:endParaRPr lang="en-US" sz="2400" dirty="0" smtClean="0"/>
          </a:p>
          <a:p>
            <a:r>
              <a:rPr lang="en-US" sz="2400" dirty="0" smtClean="0"/>
              <a:t>Part A: Describe the sample for this survey. </a:t>
            </a:r>
          </a:p>
          <a:p>
            <a:endParaRPr lang="en-US" sz="2400" dirty="0" smtClean="0"/>
          </a:p>
          <a:p>
            <a:r>
              <a:rPr lang="en-US" sz="2400" dirty="0" smtClean="0"/>
              <a:t>Part B: If 560 visitors were at the zoo on the day of the survey, what was the sample size for the survey? </a:t>
            </a:r>
          </a:p>
          <a:p>
            <a:endParaRPr lang="en-US" sz="2400" dirty="0" smtClean="0"/>
          </a:p>
          <a:p>
            <a:r>
              <a:rPr lang="en-US" sz="2400" dirty="0" smtClean="0"/>
              <a:t>Part C: Was the survey random? Explain your answer. </a:t>
            </a:r>
          </a:p>
          <a:p>
            <a:endParaRPr lang="en-US" sz="2400" dirty="0" smtClean="0"/>
          </a:p>
          <a:p>
            <a:r>
              <a:rPr lang="en-US" sz="2400" dirty="0" smtClean="0"/>
              <a:t>Part D: Explain why the zoo's conclusion is invalid. </a:t>
            </a:r>
            <a:endParaRPr lang="en-US" sz="2400" dirty="0"/>
          </a:p>
        </p:txBody>
      </p:sp>
    </p:spTree>
    <p:extLst>
      <p:ext uri="{BB962C8B-B14F-4D97-AF65-F5344CB8AC3E}">
        <p14:creationId xmlns:p14="http://schemas.microsoft.com/office/powerpoint/2010/main" val="1754667461"/>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533</Words>
  <Application>Microsoft Office PowerPoint</Application>
  <PresentationFormat>On-screen Show (4:3)</PresentationFormat>
  <Paragraphs>45</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iRespondGraphMaster</vt:lpstr>
      <vt:lpstr>Oriel</vt:lpstr>
      <vt:lpstr>iRespondQuestionMaster</vt:lpstr>
      <vt:lpstr>Milestone  </vt:lpstr>
      <vt:lpstr>Domain 2 – Ratios and Proportions</vt:lpstr>
      <vt:lpstr>Domain 2 – Ratios and Proportions</vt:lpstr>
      <vt:lpstr>Domain 2- Ratios and Proportions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Milestone</dc:title>
  <dc:creator>Violette Garrett</dc:creator>
  <cp:lastModifiedBy>Garrett HP Laptop</cp:lastModifiedBy>
  <cp:revision>20</cp:revision>
  <cp:lastPrinted>2015-02-08T17:36:39Z</cp:lastPrinted>
  <dcterms:created xsi:type="dcterms:W3CDTF">2015-02-06T00:20:29Z</dcterms:created>
  <dcterms:modified xsi:type="dcterms:W3CDTF">2015-02-24T19:00:38Z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eepGraph">
    <vt:bool>false</vt:bool>
  </property>
  <property fmtid="{D5CDD505-2E9C-101B-9397-08002B2CF9AE}" pid="3" name="AutoReflect">
    <vt:bool>false</vt:bool>
  </property>
</Properties>
</file>