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handoutMasterIdLst>
    <p:handoutMasterId r:id="rId10"/>
  </p:handoutMasterIdLst>
  <p:sldIdLst>
    <p:sldId id="256" r:id="rId4"/>
    <p:sldId id="275" r:id="rId5"/>
    <p:sldId id="276" r:id="rId6"/>
    <p:sldId id="277" r:id="rId7"/>
    <p:sldId id="278" r:id="rId8"/>
    <p:sldId id="260" r:id="rId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p:cViewPr varScale="1">
        <p:scale>
          <a:sx n="87" d="100"/>
          <a:sy n="87" d="100"/>
        </p:scale>
        <p:origin x="-147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839CFD3A-FE1C-4711-AD77-4E5F23EF8A20}" type="datetimeFigureOut">
              <a:rPr lang="en-US" smtClean="0"/>
              <a:t>3/9/2015</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5433428D-0361-4ABD-98B5-259F1C529C3C}" type="slidenum">
              <a:rPr lang="en-US" smtClean="0"/>
              <a:t>‹#›</a:t>
            </a:fld>
            <a:endParaRPr lang="en-US"/>
          </a:p>
        </p:txBody>
      </p:sp>
    </p:spTree>
    <p:extLst>
      <p:ext uri="{BB962C8B-B14F-4D97-AF65-F5344CB8AC3E}">
        <p14:creationId xmlns:p14="http://schemas.microsoft.com/office/powerpoint/2010/main" val="3242878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249890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682509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96CEE8C-8D43-4C59-BFD5-BBC38EF70CAA}" type="datetimeFigureOut">
              <a:rPr lang="en-US" smtClean="0"/>
              <a:t>3/9/2015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B7021FA-F057-47CC-B5D0-D34CC9BB48E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96CEE8C-8D43-4C59-BFD5-BBC38EF70CAA}" type="datetimeFigureOut">
              <a:rPr lang="en-US" smtClean="0"/>
              <a:t>3/9/2015</a:t>
            </a:fld>
            <a:endParaRPr lang="en-US"/>
          </a:p>
        </p:txBody>
      </p:sp>
      <p:sp>
        <p:nvSpPr>
          <p:cNvPr id="9" name="Slide Number Placeholder 8"/>
          <p:cNvSpPr>
            <a:spLocks noGrp="1"/>
          </p:cNvSpPr>
          <p:nvPr>
            <p:ph type="sldNum" sz="quarter" idx="15"/>
          </p:nvPr>
        </p:nvSpPr>
        <p:spPr/>
        <p:txBody>
          <a:bodyPr rtlCol="0"/>
          <a:lstStyle/>
          <a:p>
            <a:fld id="{1B7021FA-F057-47CC-B5D0-D34CC9BB48E7}"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96CEE8C-8D43-4C59-BFD5-BBC38EF70CAA}" type="datetimeFigureOut">
              <a:rPr lang="en-US" smtClean="0"/>
              <a:t>3/9/2015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B7021FA-F057-47CC-B5D0-D34CC9BB48E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96CEE8C-8D43-4C59-BFD5-BBC38EF70CAA}" type="datetimeFigureOut">
              <a:rPr lang="en-US" smtClean="0"/>
              <a:t>3/9/2015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021FA-F057-47CC-B5D0-D34CC9BB48E7}"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96CEE8C-8D43-4C59-BFD5-BBC38EF70CAA}" type="datetimeFigureOut">
              <a:rPr lang="en-US" smtClean="0"/>
              <a:t>3/9/2015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7021FA-F057-47CC-B5D0-D34CC9BB48E7}"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96CEE8C-8D43-4C59-BFD5-BBC38EF70CAA}" type="datetimeFigureOut">
              <a:rPr lang="en-US" smtClean="0"/>
              <a:t>3/9/2015</a:t>
            </a:fld>
            <a:endParaRPr lang="en-US"/>
          </a:p>
        </p:txBody>
      </p:sp>
      <p:sp>
        <p:nvSpPr>
          <p:cNvPr id="7" name="Slide Number Placeholder 6"/>
          <p:cNvSpPr>
            <a:spLocks noGrp="1"/>
          </p:cNvSpPr>
          <p:nvPr>
            <p:ph type="sldNum" sz="quarter" idx="11"/>
          </p:nvPr>
        </p:nvSpPr>
        <p:spPr/>
        <p:txBody>
          <a:bodyPr rtlCol="0"/>
          <a:lstStyle/>
          <a:p>
            <a:fld id="{1B7021FA-F057-47CC-B5D0-D34CC9BB48E7}"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6CEE8C-8D43-4C59-BFD5-BBC38EF70CAA}" type="datetimeFigureOut">
              <a:rPr lang="en-US" smtClean="0"/>
              <a:t>3/9/2015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7021FA-F057-47CC-B5D0-D34CC9BB48E7}"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96CEE8C-8D43-4C59-BFD5-BBC38EF70CAA}" type="datetimeFigureOut">
              <a:rPr lang="en-US" smtClean="0"/>
              <a:t>3/9/2015</a:t>
            </a:fld>
            <a:endParaRPr lang="en-US"/>
          </a:p>
        </p:txBody>
      </p:sp>
      <p:sp>
        <p:nvSpPr>
          <p:cNvPr id="22" name="Slide Number Placeholder 21"/>
          <p:cNvSpPr>
            <a:spLocks noGrp="1"/>
          </p:cNvSpPr>
          <p:nvPr>
            <p:ph type="sldNum" sz="quarter" idx="15"/>
          </p:nvPr>
        </p:nvSpPr>
        <p:spPr/>
        <p:txBody>
          <a:bodyPr rtlCol="0"/>
          <a:lstStyle/>
          <a:p>
            <a:fld id="{1B7021FA-F057-47CC-B5D0-D34CC9BB48E7}"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96CEE8C-8D43-4C59-BFD5-BBC38EF70CAA}" type="datetimeFigureOut">
              <a:rPr lang="en-US" smtClean="0"/>
              <a:t>3/9/2015</a:t>
            </a:fld>
            <a:endParaRPr lang="en-US"/>
          </a:p>
        </p:txBody>
      </p:sp>
      <p:sp>
        <p:nvSpPr>
          <p:cNvPr id="18" name="Slide Number Placeholder 17"/>
          <p:cNvSpPr>
            <a:spLocks noGrp="1"/>
          </p:cNvSpPr>
          <p:nvPr>
            <p:ph type="sldNum" sz="quarter" idx="11"/>
          </p:nvPr>
        </p:nvSpPr>
        <p:spPr/>
        <p:txBody>
          <a:bodyPr rtlCol="0"/>
          <a:lstStyle/>
          <a:p>
            <a:fld id="{1B7021FA-F057-47CC-B5D0-D34CC9BB48E7}"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8758222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6CEE8C-8D43-4C59-BFD5-BBC38EF70CAA}" type="datetimeFigureOut">
              <a:rPr lang="en-US" smtClean="0"/>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021FA-F057-47CC-B5D0-D34CC9BB48E7}"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6CEE8C-8D43-4C59-BFD5-BBC38EF70CAA}" type="datetimeFigureOut">
              <a:rPr lang="en-US" smtClean="0"/>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021FA-F057-47CC-B5D0-D34CC9BB48E7}"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2498909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8758222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7761924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3/9/2015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3983810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3/9/2015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8844489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3/9/2015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28266700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5717846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028921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7761924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6000901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682509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3/9/2015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39838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3/9/2015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884448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3/9/2015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2826670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571784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028921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3/9/2015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60009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163996059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96CEE8C-8D43-4C59-BFD5-BBC38EF70CAA}" type="datetimeFigureOut">
              <a:rPr lang="en-US" smtClean="0"/>
              <a:t>3/9/2015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B7021FA-F057-47CC-B5D0-D34CC9BB48E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
        <p:nvSpPr>
          <p:cNvPr id="2" name="QuestionShape"/>
          <p:cNvSpPr/>
          <p:nvPr userDrawn="1"/>
        </p:nvSpPr>
        <p:spPr>
          <a:xfrm>
            <a:off x="127000" y="127000"/>
            <a:ext cx="8890000" cy="285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smtClean="0">
                <a:solidFill>
                  <a:srgbClr val="000000"/>
                </a:solidFill>
              </a:rPr>
              <a:t>iRespond Question Master</a:t>
            </a:r>
            <a:endParaRPr lang="en-US" sz="4400">
              <a:solidFill>
                <a:srgbClr val="000000"/>
              </a:solidFill>
            </a:endParaRPr>
          </a:p>
        </p:txBody>
      </p:sp>
      <p:sp>
        <p:nvSpPr>
          <p:cNvPr id="3" name="AShape"/>
          <p:cNvSpPr/>
          <p:nvPr userDrawn="1"/>
        </p:nvSpPr>
        <p:spPr>
          <a:xfrm>
            <a:off x="127000" y="31115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A.) Response A</a:t>
            </a:r>
            <a:endParaRPr lang="en-US" sz="3200"/>
          </a:p>
        </p:txBody>
      </p:sp>
      <p:sp>
        <p:nvSpPr>
          <p:cNvPr id="4" name="BShape"/>
          <p:cNvSpPr/>
          <p:nvPr userDrawn="1"/>
        </p:nvSpPr>
        <p:spPr>
          <a:xfrm>
            <a:off x="127000" y="38354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B.) Response B</a:t>
            </a:r>
            <a:endParaRPr lang="en-US" sz="3200"/>
          </a:p>
        </p:txBody>
      </p:sp>
      <p:sp>
        <p:nvSpPr>
          <p:cNvPr id="5" name="CShape"/>
          <p:cNvSpPr/>
          <p:nvPr userDrawn="1"/>
        </p:nvSpPr>
        <p:spPr>
          <a:xfrm>
            <a:off x="127000" y="45593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C.) Response C</a:t>
            </a:r>
            <a:endParaRPr lang="en-US" sz="3200"/>
          </a:p>
        </p:txBody>
      </p:sp>
      <p:sp>
        <p:nvSpPr>
          <p:cNvPr id="6" name="DShape"/>
          <p:cNvSpPr/>
          <p:nvPr userDrawn="1"/>
        </p:nvSpPr>
        <p:spPr>
          <a:xfrm>
            <a:off x="127000" y="52832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D.) Response D</a:t>
            </a:r>
            <a:endParaRPr lang="en-US" sz="3200"/>
          </a:p>
        </p:txBody>
      </p:sp>
      <p:sp>
        <p:nvSpPr>
          <p:cNvPr id="39" name="EShape"/>
          <p:cNvSpPr/>
          <p:nvPr userDrawn="1"/>
        </p:nvSpPr>
        <p:spPr>
          <a:xfrm>
            <a:off x="127000" y="60071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E.) Response E</a:t>
            </a:r>
            <a:endParaRPr lang="en-US" sz="3200"/>
          </a:p>
        </p:txBody>
      </p:sp>
      <p:sp>
        <p:nvSpPr>
          <p:cNvPr id="40"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41"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16399605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Milestone		</a:t>
            </a:r>
            <a:endParaRPr lang="en-US" dirty="0"/>
          </a:p>
        </p:txBody>
      </p:sp>
      <p:sp>
        <p:nvSpPr>
          <p:cNvPr id="3" name="Subtitle 2"/>
          <p:cNvSpPr>
            <a:spLocks noGrp="1"/>
          </p:cNvSpPr>
          <p:nvPr>
            <p:ph type="subTitle" idx="1"/>
          </p:nvPr>
        </p:nvSpPr>
        <p:spPr/>
        <p:txBody>
          <a:bodyPr/>
          <a:lstStyle/>
          <a:p>
            <a:r>
              <a:rPr lang="en-US" dirty="0" smtClean="0"/>
              <a:t>Practice 2015 – Domain 3</a:t>
            </a:r>
          </a:p>
          <a:p>
            <a:r>
              <a:rPr lang="en-US" dirty="0" smtClean="0"/>
              <a:t>Expressions/Equations</a:t>
            </a:r>
            <a:endParaRPr lang="en-US" dirty="0"/>
          </a:p>
        </p:txBody>
      </p:sp>
    </p:spTree>
    <p:extLst>
      <p:ext uri="{BB962C8B-B14F-4D97-AF65-F5344CB8AC3E}">
        <p14:creationId xmlns:p14="http://schemas.microsoft.com/office/powerpoint/2010/main" val="363619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3 – Expressions/Equations</a:t>
            </a:r>
            <a:endParaRPr lang="en-US" dirty="0"/>
          </a:p>
        </p:txBody>
      </p:sp>
      <p:sp>
        <p:nvSpPr>
          <p:cNvPr id="4" name="Content Placeholder 3"/>
          <p:cNvSpPr>
            <a:spLocks noGrp="1"/>
          </p:cNvSpPr>
          <p:nvPr>
            <p:ph sz="quarter" idx="1"/>
          </p:nvPr>
        </p:nvSpPr>
        <p:spPr/>
        <p:txBody>
          <a:bodyPr>
            <a:normAutofit lnSpcReduction="10000"/>
          </a:bodyPr>
          <a:lstStyle/>
          <a:p>
            <a:pPr marL="457200" indent="-457200">
              <a:buAutoNum type="arabicPeriod"/>
            </a:pPr>
            <a:r>
              <a:rPr lang="en-US" dirty="0" smtClean="0"/>
              <a:t>Brad sold 5 times as many raffle tickets as Doug.  They sold 120 raffle tickets in all.  Which equation can be used to find how many tickets, t, Doug sold?</a:t>
            </a:r>
          </a:p>
          <a:p>
            <a:pPr marL="457200" indent="-457200">
              <a:buAutoNum type="alphaUcPeriod"/>
            </a:pPr>
            <a:r>
              <a:rPr lang="en-US" dirty="0" smtClean="0"/>
              <a:t>5</a:t>
            </a:r>
            <a:r>
              <a:rPr lang="en-US" i="1" dirty="0" smtClean="0"/>
              <a:t>t</a:t>
            </a:r>
            <a:r>
              <a:rPr lang="en-US" dirty="0" smtClean="0"/>
              <a:t> + </a:t>
            </a:r>
            <a:r>
              <a:rPr lang="en-US" i="1" dirty="0" smtClean="0"/>
              <a:t>t</a:t>
            </a:r>
            <a:r>
              <a:rPr lang="en-US" dirty="0" smtClean="0"/>
              <a:t> =120</a:t>
            </a:r>
          </a:p>
          <a:p>
            <a:pPr marL="457200" indent="-457200">
              <a:buAutoNum type="alphaUcPeriod"/>
            </a:pPr>
            <a:r>
              <a:rPr lang="en-US" dirty="0" smtClean="0"/>
              <a:t>5</a:t>
            </a:r>
            <a:r>
              <a:rPr lang="en-US" i="1" dirty="0" smtClean="0"/>
              <a:t>t </a:t>
            </a:r>
            <a:r>
              <a:rPr lang="en-US" dirty="0" smtClean="0"/>
              <a:t> - </a:t>
            </a:r>
            <a:r>
              <a:rPr lang="en-US" i="1" dirty="0" smtClean="0"/>
              <a:t>t</a:t>
            </a:r>
            <a:r>
              <a:rPr lang="en-US" dirty="0" smtClean="0"/>
              <a:t> = 120</a:t>
            </a:r>
          </a:p>
          <a:p>
            <a:pPr marL="457200" indent="-457200">
              <a:buAutoNum type="alphaUcPeriod"/>
            </a:pPr>
            <a:r>
              <a:rPr lang="en-US" dirty="0" smtClean="0"/>
              <a:t>5</a:t>
            </a:r>
            <a:r>
              <a:rPr lang="en-US" i="1" dirty="0" smtClean="0"/>
              <a:t>t</a:t>
            </a:r>
            <a:r>
              <a:rPr lang="en-US" dirty="0" smtClean="0"/>
              <a:t> = 120</a:t>
            </a:r>
          </a:p>
          <a:p>
            <a:pPr marL="457200" indent="-457200">
              <a:buAutoNum type="alphaUcPeriod"/>
            </a:pPr>
            <a:r>
              <a:rPr lang="en-US" i="1" dirty="0" smtClean="0"/>
              <a:t>t</a:t>
            </a:r>
            <a:r>
              <a:rPr lang="en-US" dirty="0" smtClean="0"/>
              <a:t>/5 = 120</a:t>
            </a:r>
            <a:endParaRPr lang="en-US" i="1" dirty="0"/>
          </a:p>
        </p:txBody>
      </p:sp>
      <p:sp>
        <p:nvSpPr>
          <p:cNvPr id="5" name="Content Placeholder 4"/>
          <p:cNvSpPr>
            <a:spLocks noGrp="1"/>
          </p:cNvSpPr>
          <p:nvPr>
            <p:ph sz="quarter" idx="2"/>
          </p:nvPr>
        </p:nvSpPr>
        <p:spPr/>
        <p:txBody>
          <a:bodyPr>
            <a:normAutofit lnSpcReduction="10000"/>
          </a:bodyPr>
          <a:lstStyle/>
          <a:p>
            <a:pPr marL="457200" indent="-457200">
              <a:buAutoNum type="arabicPeriod" startAt="6"/>
            </a:pPr>
            <a:r>
              <a:rPr lang="en-US" dirty="0" smtClean="0"/>
              <a:t>Julia walked 8% more miles this week than Andy walked.  If Andy walked </a:t>
            </a:r>
            <a:r>
              <a:rPr lang="en-US" i="1" dirty="0" smtClean="0"/>
              <a:t>m</a:t>
            </a:r>
            <a:r>
              <a:rPr lang="en-US" dirty="0" smtClean="0"/>
              <a:t> miles, which expression represents how far Julia walked?</a:t>
            </a:r>
          </a:p>
          <a:p>
            <a:pPr marL="457200" indent="-457200">
              <a:buAutoNum type="alphaUcPeriod"/>
            </a:pPr>
            <a:r>
              <a:rPr lang="en-US" dirty="0" smtClean="0"/>
              <a:t>.08</a:t>
            </a:r>
            <a:r>
              <a:rPr lang="en-US" i="1" dirty="0" smtClean="0"/>
              <a:t>m</a:t>
            </a:r>
          </a:p>
          <a:p>
            <a:pPr marL="457200" indent="-457200">
              <a:buAutoNum type="alphaUcPeriod"/>
            </a:pPr>
            <a:r>
              <a:rPr lang="en-US" dirty="0" smtClean="0"/>
              <a:t>0.8</a:t>
            </a:r>
            <a:r>
              <a:rPr lang="en-US" i="1" dirty="0" smtClean="0"/>
              <a:t>m</a:t>
            </a:r>
          </a:p>
          <a:p>
            <a:pPr marL="457200" indent="-457200">
              <a:buAutoNum type="alphaUcPeriod"/>
            </a:pPr>
            <a:r>
              <a:rPr lang="en-US" dirty="0" smtClean="0"/>
              <a:t>1.08</a:t>
            </a:r>
            <a:r>
              <a:rPr lang="en-US" i="1" dirty="0" smtClean="0"/>
              <a:t>m</a:t>
            </a:r>
            <a:endParaRPr lang="en-US" dirty="0" smtClean="0"/>
          </a:p>
          <a:p>
            <a:pPr marL="457200" indent="-457200">
              <a:buAutoNum type="alphaUcPeriod"/>
            </a:pPr>
            <a:r>
              <a:rPr lang="en-US" dirty="0" smtClean="0"/>
              <a:t>1.8</a:t>
            </a:r>
            <a:r>
              <a:rPr lang="en-US" i="1" dirty="0" smtClean="0"/>
              <a:t>m</a:t>
            </a:r>
            <a:endParaRPr lang="en-US" dirty="0" smtClean="0"/>
          </a:p>
          <a:p>
            <a:pPr marL="457200" indent="-457200">
              <a:buAutoNum type="alphaUcPeriod"/>
            </a:pPr>
            <a:endParaRPr lang="en-US" dirty="0"/>
          </a:p>
        </p:txBody>
      </p:sp>
    </p:spTree>
    <p:extLst>
      <p:ext uri="{BB962C8B-B14F-4D97-AF65-F5344CB8AC3E}">
        <p14:creationId xmlns:p14="http://schemas.microsoft.com/office/powerpoint/2010/main" val="4014541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3 – Expressions/Equations</a:t>
            </a:r>
          </a:p>
        </p:txBody>
      </p:sp>
      <p:sp>
        <p:nvSpPr>
          <p:cNvPr id="8" name="Content Placeholder 7"/>
          <p:cNvSpPr>
            <a:spLocks noGrp="1"/>
          </p:cNvSpPr>
          <p:nvPr>
            <p:ph sz="quarter" idx="1"/>
          </p:nvPr>
        </p:nvSpPr>
        <p:spPr/>
        <p:txBody>
          <a:bodyPr>
            <a:normAutofit fontScale="92500"/>
          </a:bodyPr>
          <a:lstStyle/>
          <a:p>
            <a:pPr marL="457200" indent="-457200">
              <a:buAutoNum type="arabicPeriod" startAt="8"/>
            </a:pPr>
            <a:r>
              <a:rPr lang="en-US" dirty="0" smtClean="0"/>
              <a:t>What is the difference?</a:t>
            </a:r>
          </a:p>
          <a:p>
            <a:pPr marL="0" indent="0">
              <a:buNone/>
            </a:pPr>
            <a:r>
              <a:rPr lang="en-US" dirty="0" smtClean="0"/>
              <a:t>3 + 5</a:t>
            </a:r>
            <a:r>
              <a:rPr lang="en-US" i="1" dirty="0" smtClean="0"/>
              <a:t>r</a:t>
            </a:r>
            <a:r>
              <a:rPr lang="en-US" dirty="0" smtClean="0"/>
              <a:t> –</a:t>
            </a:r>
            <a:r>
              <a:rPr lang="en-US" i="1" dirty="0" smtClean="0"/>
              <a:t> </a:t>
            </a:r>
            <a:r>
              <a:rPr lang="en-US" dirty="0" smtClean="0"/>
              <a:t>(2</a:t>
            </a:r>
            <a:r>
              <a:rPr lang="en-US" i="1" dirty="0" smtClean="0"/>
              <a:t>r</a:t>
            </a:r>
            <a:r>
              <a:rPr lang="en-US" dirty="0" smtClean="0"/>
              <a:t> – 5)</a:t>
            </a:r>
          </a:p>
          <a:p>
            <a:pPr marL="0" indent="0">
              <a:buNone/>
            </a:pPr>
            <a:endParaRPr lang="en-US" dirty="0"/>
          </a:p>
          <a:p>
            <a:pPr marL="457200" indent="-457200">
              <a:buAutoNum type="alphaUcPeriod"/>
            </a:pPr>
            <a:r>
              <a:rPr lang="en-US" dirty="0" smtClean="0"/>
              <a:t>3</a:t>
            </a:r>
            <a:r>
              <a:rPr lang="en-US" i="1" dirty="0" smtClean="0"/>
              <a:t>r </a:t>
            </a:r>
            <a:r>
              <a:rPr lang="en-US" dirty="0" smtClean="0"/>
              <a:t>– 2</a:t>
            </a:r>
          </a:p>
          <a:p>
            <a:pPr marL="457200" indent="-457200">
              <a:buAutoNum type="alphaUcPeriod"/>
            </a:pPr>
            <a:r>
              <a:rPr lang="en-US" dirty="0" smtClean="0"/>
              <a:t>3</a:t>
            </a:r>
            <a:r>
              <a:rPr lang="en-US" i="1" dirty="0" smtClean="0"/>
              <a:t>r</a:t>
            </a:r>
            <a:r>
              <a:rPr lang="en-US" dirty="0" smtClean="0"/>
              <a:t> + 8</a:t>
            </a:r>
          </a:p>
          <a:p>
            <a:pPr marL="457200" indent="-457200">
              <a:buAutoNum type="alphaUcPeriod"/>
            </a:pPr>
            <a:r>
              <a:rPr lang="en-US" dirty="0" smtClean="0"/>
              <a:t>8</a:t>
            </a:r>
            <a:r>
              <a:rPr lang="en-US" i="1" dirty="0" smtClean="0"/>
              <a:t>r</a:t>
            </a:r>
            <a:r>
              <a:rPr lang="en-US" dirty="0" smtClean="0"/>
              <a:t> – 3</a:t>
            </a:r>
          </a:p>
          <a:p>
            <a:pPr marL="457200" indent="-457200">
              <a:buAutoNum type="alphaUcPeriod"/>
            </a:pPr>
            <a:r>
              <a:rPr lang="en-US" dirty="0" smtClean="0"/>
              <a:t>8</a:t>
            </a:r>
            <a:r>
              <a:rPr lang="en-US" i="1" dirty="0" smtClean="0"/>
              <a:t>r</a:t>
            </a:r>
            <a:r>
              <a:rPr lang="en-US" dirty="0" smtClean="0"/>
              <a:t> + 3</a:t>
            </a:r>
            <a:endParaRPr lang="en-US" dirty="0"/>
          </a:p>
        </p:txBody>
      </p:sp>
      <p:sp>
        <p:nvSpPr>
          <p:cNvPr id="9" name="Content Placeholder 8"/>
          <p:cNvSpPr>
            <a:spLocks noGrp="1"/>
          </p:cNvSpPr>
          <p:nvPr>
            <p:ph sz="quarter" idx="2"/>
          </p:nvPr>
        </p:nvSpPr>
        <p:spPr/>
        <p:txBody>
          <a:bodyPr>
            <a:normAutofit fontScale="92500"/>
          </a:bodyPr>
          <a:lstStyle/>
          <a:p>
            <a:pPr marL="0" indent="0">
              <a:buNone/>
            </a:pPr>
            <a:r>
              <a:rPr lang="en-US" dirty="0" smtClean="0"/>
              <a:t>9.  Tanner has a budgeted no more than $20 a month for entertainment and an additional $15 for possible one-time fees.  If Tanner has $155 to use for entertainment, what is the greatest number of months, </a:t>
            </a:r>
            <a:r>
              <a:rPr lang="en-US" i="1" dirty="0" smtClean="0"/>
              <a:t>m</a:t>
            </a:r>
            <a:r>
              <a:rPr lang="en-US" dirty="0" smtClean="0"/>
              <a:t>, he budgeted for?  Write and solve an inequality to represent the situation.</a:t>
            </a:r>
            <a:endParaRPr lang="en-US" dirty="0"/>
          </a:p>
        </p:txBody>
      </p:sp>
    </p:spTree>
    <p:extLst>
      <p:ext uri="{BB962C8B-B14F-4D97-AF65-F5344CB8AC3E}">
        <p14:creationId xmlns:p14="http://schemas.microsoft.com/office/powerpoint/2010/main" val="3983952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3 – Expressions/Equations</a:t>
            </a:r>
          </a:p>
        </p:txBody>
      </p:sp>
      <p:sp>
        <p:nvSpPr>
          <p:cNvPr id="3" name="Content Placeholder 2"/>
          <p:cNvSpPr>
            <a:spLocks noGrp="1"/>
          </p:cNvSpPr>
          <p:nvPr>
            <p:ph sz="quarter" idx="1"/>
          </p:nvPr>
        </p:nvSpPr>
        <p:spPr/>
        <p:txBody>
          <a:bodyPr/>
          <a:lstStyle/>
          <a:p>
            <a:pPr marL="0" indent="0">
              <a:buNone/>
            </a:pPr>
            <a:r>
              <a:rPr lang="en-US" dirty="0" smtClean="0"/>
              <a:t>10.  Marissa bought 3 sweaters on sale for the same price.  After using a coupon for $25, the total cost was $80.</a:t>
            </a:r>
          </a:p>
          <a:p>
            <a:pPr marL="457200" indent="-457200">
              <a:buAutoNum type="alphaUcPeriod"/>
            </a:pPr>
            <a:r>
              <a:rPr lang="en-US" dirty="0" smtClean="0"/>
              <a:t>Write an algebraic equation to represent the situation.</a:t>
            </a:r>
          </a:p>
          <a:p>
            <a:pPr marL="457200" indent="-457200">
              <a:buAutoNum type="alphaUcPeriod"/>
            </a:pPr>
            <a:r>
              <a:rPr lang="en-US" dirty="0" smtClean="0"/>
              <a:t>How much did each sweater cost?  Show your work and explain your thinking.</a:t>
            </a:r>
            <a:endParaRPr lang="en-US" dirty="0"/>
          </a:p>
        </p:txBody>
      </p:sp>
    </p:spTree>
    <p:extLst>
      <p:ext uri="{BB962C8B-B14F-4D97-AF65-F5344CB8AC3E}">
        <p14:creationId xmlns:p14="http://schemas.microsoft.com/office/powerpoint/2010/main" val="1045189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Mixed </a:t>
            </a:r>
            <a:r>
              <a:rPr lang="en-US" dirty="0" err="1" smtClean="0"/>
              <a:t>Reivew</a:t>
            </a:r>
            <a:endParaRPr lang="en-US" dirty="0"/>
          </a:p>
        </p:txBody>
      </p:sp>
      <p:sp>
        <p:nvSpPr>
          <p:cNvPr id="3" name="Subtitle 2"/>
          <p:cNvSpPr>
            <a:spLocks noGrp="1"/>
          </p:cNvSpPr>
          <p:nvPr>
            <p:ph type="subTitle" idx="1"/>
          </p:nvPr>
        </p:nvSpPr>
        <p:spPr/>
        <p:txBody>
          <a:bodyPr/>
          <a:lstStyle/>
          <a:p>
            <a:r>
              <a:rPr lang="en-US" dirty="0" smtClean="0"/>
              <a:t>Milestone 2015</a:t>
            </a:r>
            <a:endParaRPr lang="en-US" dirty="0"/>
          </a:p>
        </p:txBody>
      </p:sp>
    </p:spTree>
    <p:extLst>
      <p:ext uri="{BB962C8B-B14F-4D97-AF65-F5344CB8AC3E}">
        <p14:creationId xmlns:p14="http://schemas.microsoft.com/office/powerpoint/2010/main" val="3490751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305800" cy="6370975"/>
          </a:xfrm>
          <a:prstGeom prst="rect">
            <a:avLst/>
          </a:prstGeom>
        </p:spPr>
        <p:txBody>
          <a:bodyPr wrap="square">
            <a:spAutoFit/>
          </a:bodyPr>
          <a:lstStyle/>
          <a:p>
            <a:r>
              <a:rPr lang="en-US" sz="2400" dirty="0" smtClean="0"/>
              <a:t>4.  A zoo wanted to know which animal exhibit is liked the most by children under 12 years of age. One day, zoo officials surveyed every 20th person leaving the zoo and asked them to name their favorite animal exhibit. Of the people surveyed, 73% reported that the elephant habitat was their favorite exhibit. The zoo officials concluded that children under 12 years of age like the elephant habitat the most. </a:t>
            </a:r>
          </a:p>
          <a:p>
            <a:endParaRPr lang="en-US" sz="2400" dirty="0" smtClean="0"/>
          </a:p>
          <a:p>
            <a:r>
              <a:rPr lang="en-US" sz="2400" dirty="0" smtClean="0"/>
              <a:t>Part A: Describe the sample for this survey. </a:t>
            </a:r>
          </a:p>
          <a:p>
            <a:endParaRPr lang="en-US" sz="2400" dirty="0" smtClean="0"/>
          </a:p>
          <a:p>
            <a:r>
              <a:rPr lang="en-US" sz="2400" dirty="0" smtClean="0"/>
              <a:t>Part B: If 560 visitors were at the zoo on the day of the survey, what was the sample size for the survey? </a:t>
            </a:r>
          </a:p>
          <a:p>
            <a:endParaRPr lang="en-US" sz="2400" dirty="0" smtClean="0"/>
          </a:p>
          <a:p>
            <a:r>
              <a:rPr lang="en-US" sz="2400" dirty="0" smtClean="0"/>
              <a:t>Part C: Was the survey random? Explain your answer. </a:t>
            </a:r>
          </a:p>
          <a:p>
            <a:endParaRPr lang="en-US" sz="2400" dirty="0" smtClean="0"/>
          </a:p>
          <a:p>
            <a:r>
              <a:rPr lang="en-US" sz="2400" dirty="0" smtClean="0"/>
              <a:t>Part D: Explain why the zoo's conclusion is invalid. </a:t>
            </a:r>
            <a:endParaRPr lang="en-US" sz="2400" dirty="0"/>
          </a:p>
        </p:txBody>
      </p:sp>
    </p:spTree>
    <p:extLst>
      <p:ext uri="{BB962C8B-B14F-4D97-AF65-F5344CB8AC3E}">
        <p14:creationId xmlns:p14="http://schemas.microsoft.com/office/powerpoint/2010/main" val="1754667461"/>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380</Words>
  <Application>Microsoft Office PowerPoint</Application>
  <PresentationFormat>On-screen Show (4:3)</PresentationFormat>
  <Paragraphs>38</Paragraphs>
  <Slides>6</Slides>
  <Notes>0</Notes>
  <HiddenSlides>0</HiddenSlides>
  <MMClips>0</MMClip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iRespondGraphMaster</vt:lpstr>
      <vt:lpstr>Oriel</vt:lpstr>
      <vt:lpstr>iRespondQuestionMaster</vt:lpstr>
      <vt:lpstr>Milestone  </vt:lpstr>
      <vt:lpstr>Domain 3 – Expressions/Equations</vt:lpstr>
      <vt:lpstr>Domain 3 – Expressions/Equations</vt:lpstr>
      <vt:lpstr>Domain 3 – Expressions/Equations</vt:lpstr>
      <vt:lpstr>Mixed Reivew</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Milestone</dc:title>
  <dc:creator>Violette Garrett</dc:creator>
  <cp:lastModifiedBy>Violette Garrett</cp:lastModifiedBy>
  <cp:revision>21</cp:revision>
  <cp:lastPrinted>2015-02-08T17:36:39Z</cp:lastPrinted>
  <dcterms:created xsi:type="dcterms:W3CDTF">2015-02-06T00:20:29Z</dcterms:created>
  <dcterms:modified xsi:type="dcterms:W3CDTF">2015-03-09T19:57:54Z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eepGraph">
    <vt:bool>false</vt:bool>
  </property>
  <property fmtid="{D5CDD505-2E9C-101B-9397-08002B2CF9AE}" pid="3" name="AutoReflect">
    <vt:bool>false</vt:bool>
  </property>
</Properties>
</file>