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handoutMasterIdLst>
    <p:handoutMasterId r:id="rId21"/>
  </p:handoutMasterIdLst>
  <p:sldIdLst>
    <p:sldId id="256" r:id="rId4"/>
    <p:sldId id="275" r:id="rId5"/>
    <p:sldId id="276" r:id="rId6"/>
    <p:sldId id="277" r:id="rId7"/>
    <p:sldId id="278" r:id="rId8"/>
    <p:sldId id="260" r:id="rId9"/>
    <p:sldId id="261" r:id="rId10"/>
    <p:sldId id="270" r:id="rId11"/>
    <p:sldId id="262" r:id="rId12"/>
    <p:sldId id="271" r:id="rId13"/>
    <p:sldId id="263" r:id="rId14"/>
    <p:sldId id="264" r:id="rId15"/>
    <p:sldId id="272" r:id="rId16"/>
    <p:sldId id="265" r:id="rId17"/>
    <p:sldId id="273" r:id="rId18"/>
    <p:sldId id="266" r:id="rId19"/>
    <p:sldId id="274"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87" d="100"/>
          <a:sy n="87" d="100"/>
        </p:scale>
        <p:origin x="-147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39CFD3A-FE1C-4711-AD77-4E5F23EF8A20}" type="datetimeFigureOut">
              <a:rPr lang="en-US" smtClean="0"/>
              <a:t>4/8/2015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5433428D-0361-4ABD-98B5-259F1C529C3C}" type="slidenum">
              <a:rPr lang="en-US" smtClean="0"/>
              <a:t>‹#›</a:t>
            </a:fld>
            <a:endParaRPr lang="en-US"/>
          </a:p>
        </p:txBody>
      </p:sp>
    </p:spTree>
    <p:extLst>
      <p:ext uri="{BB962C8B-B14F-4D97-AF65-F5344CB8AC3E}">
        <p14:creationId xmlns:p14="http://schemas.microsoft.com/office/powerpoint/2010/main" val="3242878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24989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68250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96CEE8C-8D43-4C59-BFD5-BBC38EF70CAA}" type="datetimeFigureOut">
              <a:rPr lang="en-US" smtClean="0"/>
              <a:t>4/8/2015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B7021FA-F057-47CC-B5D0-D34CC9BB48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96CEE8C-8D43-4C59-BFD5-BBC38EF70CAA}" type="datetimeFigureOut">
              <a:rPr lang="en-US" smtClean="0"/>
              <a:t>4/8/2015</a:t>
            </a:fld>
            <a:endParaRPr lang="en-US"/>
          </a:p>
        </p:txBody>
      </p:sp>
      <p:sp>
        <p:nvSpPr>
          <p:cNvPr id="9" name="Slide Number Placeholder 8"/>
          <p:cNvSpPr>
            <a:spLocks noGrp="1"/>
          </p:cNvSpPr>
          <p:nvPr>
            <p:ph type="sldNum" sz="quarter" idx="15"/>
          </p:nvPr>
        </p:nvSpPr>
        <p:spPr/>
        <p:txBody>
          <a:bodyPr rtlCol="0"/>
          <a:lstStyle/>
          <a:p>
            <a:fld id="{1B7021FA-F057-47CC-B5D0-D34CC9BB48E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B7021FA-F057-47CC-B5D0-D34CC9BB48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6CEE8C-8D43-4C59-BFD5-BBC38EF70CAA}"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021FA-F057-47CC-B5D0-D34CC9BB48E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96CEE8C-8D43-4C59-BFD5-BBC38EF70CAA}"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021FA-F057-47CC-B5D0-D34CC9BB48E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96CEE8C-8D43-4C59-BFD5-BBC38EF70CAA}" type="datetimeFigureOut">
              <a:rPr lang="en-US" smtClean="0"/>
              <a:t>4/8/2015</a:t>
            </a:fld>
            <a:endParaRPr lang="en-US"/>
          </a:p>
        </p:txBody>
      </p:sp>
      <p:sp>
        <p:nvSpPr>
          <p:cNvPr id="7" name="Slide Number Placeholder 6"/>
          <p:cNvSpPr>
            <a:spLocks noGrp="1"/>
          </p:cNvSpPr>
          <p:nvPr>
            <p:ph type="sldNum" sz="quarter" idx="11"/>
          </p:nvPr>
        </p:nvSpPr>
        <p:spPr/>
        <p:txBody>
          <a:bodyPr rtlCol="0"/>
          <a:lstStyle/>
          <a:p>
            <a:fld id="{1B7021FA-F057-47CC-B5D0-D34CC9BB48E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CEE8C-8D43-4C59-BFD5-BBC38EF70CAA}"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96CEE8C-8D43-4C59-BFD5-BBC38EF70CAA}" type="datetimeFigureOut">
              <a:rPr lang="en-US" smtClean="0"/>
              <a:t>4/8/2015</a:t>
            </a:fld>
            <a:endParaRPr lang="en-US"/>
          </a:p>
        </p:txBody>
      </p:sp>
      <p:sp>
        <p:nvSpPr>
          <p:cNvPr id="22" name="Slide Number Placeholder 21"/>
          <p:cNvSpPr>
            <a:spLocks noGrp="1"/>
          </p:cNvSpPr>
          <p:nvPr>
            <p:ph type="sldNum" sz="quarter" idx="15"/>
          </p:nvPr>
        </p:nvSpPr>
        <p:spPr/>
        <p:txBody>
          <a:bodyPr rtlCol="0"/>
          <a:lstStyle/>
          <a:p>
            <a:fld id="{1B7021FA-F057-47CC-B5D0-D34CC9BB48E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96CEE8C-8D43-4C59-BFD5-BBC38EF70CAA}" type="datetimeFigureOut">
              <a:rPr lang="en-US" smtClean="0"/>
              <a:t>4/8/2015</a:t>
            </a:fld>
            <a:endParaRPr lang="en-US"/>
          </a:p>
        </p:txBody>
      </p:sp>
      <p:sp>
        <p:nvSpPr>
          <p:cNvPr id="18" name="Slide Number Placeholder 17"/>
          <p:cNvSpPr>
            <a:spLocks noGrp="1"/>
          </p:cNvSpPr>
          <p:nvPr>
            <p:ph type="sldNum" sz="quarter" idx="11"/>
          </p:nvPr>
        </p:nvSpPr>
        <p:spPr/>
        <p:txBody>
          <a:bodyPr rtlCol="0"/>
          <a:lstStyle/>
          <a:p>
            <a:fld id="{1B7021FA-F057-47CC-B5D0-D34CC9BB48E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875822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249890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875822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7761924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398381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884448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28266700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571784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02892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7761924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6000901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68250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39838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88444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2826670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57178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028921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4/8/2015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60009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63996059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96CEE8C-8D43-4C59-BFD5-BBC38EF70CAA}" type="datetimeFigureOut">
              <a:rPr lang="en-US" smtClean="0"/>
              <a:t>4/8/2015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7021FA-F057-47CC-B5D0-D34CC9BB48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rgbClr val="000000"/>
                </a:solidFill>
              </a:rPr>
              <a:t>iRespond Question Master</a:t>
            </a:r>
            <a:endParaRPr lang="en-US" sz="4400">
              <a:solidFill>
                <a:srgbClr val="000000"/>
              </a:solidFill>
            </a:endParaRP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A.) Response A</a:t>
            </a:r>
            <a:endParaRPr lang="en-US" sz="3200"/>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B.) Response B</a:t>
            </a:r>
            <a:endParaRPr lang="en-US" sz="3200"/>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C.) Response C</a:t>
            </a:r>
            <a:endParaRPr lang="en-US" sz="3200"/>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D.) Response D</a:t>
            </a:r>
            <a:endParaRPr lang="en-US" sz="3200"/>
          </a:p>
        </p:txBody>
      </p:sp>
      <p:sp>
        <p:nvSpPr>
          <p:cNvPr id="39"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E.) Response E</a:t>
            </a:r>
            <a:endParaRPr lang="en-US" sz="3200"/>
          </a:p>
        </p:txBody>
      </p:sp>
      <p:sp>
        <p:nvSpPr>
          <p:cNvPr id="40"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41"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6399605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Milestone		</a:t>
            </a:r>
            <a:endParaRPr lang="en-US" dirty="0"/>
          </a:p>
        </p:txBody>
      </p:sp>
      <p:sp>
        <p:nvSpPr>
          <p:cNvPr id="3" name="Subtitle 2"/>
          <p:cNvSpPr>
            <a:spLocks noGrp="1"/>
          </p:cNvSpPr>
          <p:nvPr>
            <p:ph type="subTitle" idx="1"/>
          </p:nvPr>
        </p:nvSpPr>
        <p:spPr/>
        <p:txBody>
          <a:bodyPr/>
          <a:lstStyle/>
          <a:p>
            <a:r>
              <a:rPr lang="en-US" dirty="0" smtClean="0"/>
              <a:t>Practice 2015 – Domain </a:t>
            </a:r>
          </a:p>
          <a:p>
            <a:r>
              <a:rPr lang="en-US" dirty="0" smtClean="0"/>
              <a:t>Probability and Statistics</a:t>
            </a:r>
            <a:endParaRPr lang="en-US" dirty="0"/>
          </a:p>
        </p:txBody>
      </p:sp>
    </p:spTree>
    <p:extLst>
      <p:ext uri="{BB962C8B-B14F-4D97-AF65-F5344CB8AC3E}">
        <p14:creationId xmlns:p14="http://schemas.microsoft.com/office/powerpoint/2010/main" val="363619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077200" cy="3970318"/>
          </a:xfrm>
          <a:prstGeom prst="rect">
            <a:avLst/>
          </a:prstGeom>
        </p:spPr>
        <p:txBody>
          <a:bodyPr wrap="square">
            <a:spAutoFit/>
          </a:bodyPr>
          <a:lstStyle/>
          <a:p>
            <a:r>
              <a:rPr lang="en-US" sz="2800" dirty="0" smtClean="0"/>
              <a:t>6.  Carlos </a:t>
            </a:r>
            <a:r>
              <a:rPr lang="en-US" sz="2800" dirty="0"/>
              <a:t>made a scale model of his house. The actual width is 30 feet, </a:t>
            </a:r>
            <a:r>
              <a:rPr lang="en-US" sz="2800" dirty="0" smtClean="0"/>
              <a:t>and </a:t>
            </a:r>
            <a:r>
              <a:rPr lang="en-US" sz="2800" dirty="0"/>
              <a:t>the actual length is 45 feet. </a:t>
            </a:r>
            <a:r>
              <a:rPr lang="en-US" sz="2800" dirty="0" smtClean="0"/>
              <a:t>If </a:t>
            </a:r>
            <a:r>
              <a:rPr lang="en-US" sz="2800" dirty="0"/>
              <a:t>the model has a width of 6 </a:t>
            </a:r>
            <a:r>
              <a:rPr lang="en-US" sz="2800" dirty="0" smtClean="0"/>
              <a:t>inches,</a:t>
            </a:r>
          </a:p>
          <a:p>
            <a:r>
              <a:rPr lang="en-US" sz="2800" dirty="0" smtClean="0"/>
              <a:t>what </a:t>
            </a:r>
            <a:r>
              <a:rPr lang="en-US" sz="2800" dirty="0"/>
              <a:t>is the length of his model? </a:t>
            </a:r>
          </a:p>
          <a:p>
            <a:endParaRPr lang="en-US" sz="2800" dirty="0"/>
          </a:p>
          <a:p>
            <a:r>
              <a:rPr lang="en-US" sz="2800" dirty="0"/>
              <a:t>A 4 inches </a:t>
            </a:r>
          </a:p>
          <a:p>
            <a:r>
              <a:rPr lang="en-US" sz="2800" dirty="0"/>
              <a:t>B 5 inches </a:t>
            </a:r>
          </a:p>
          <a:p>
            <a:r>
              <a:rPr lang="en-US" sz="2800" dirty="0"/>
              <a:t>C 7 inches </a:t>
            </a:r>
          </a:p>
          <a:p>
            <a:r>
              <a:rPr lang="en-US" sz="2800" dirty="0"/>
              <a:t>D 9 inches </a:t>
            </a:r>
          </a:p>
        </p:txBody>
      </p:sp>
    </p:spTree>
    <p:extLst>
      <p:ext uri="{BB962C8B-B14F-4D97-AF65-F5344CB8AC3E}">
        <p14:creationId xmlns:p14="http://schemas.microsoft.com/office/powerpoint/2010/main" val="850849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2308324"/>
          </a:xfrm>
          <a:prstGeom prst="rect">
            <a:avLst/>
          </a:prstGeom>
        </p:spPr>
        <p:txBody>
          <a:bodyPr wrap="square">
            <a:spAutoFit/>
          </a:bodyPr>
          <a:lstStyle/>
          <a:p>
            <a:r>
              <a:rPr lang="en-US" sz="3600" dirty="0" smtClean="0"/>
              <a:t>7.  Tammy </a:t>
            </a:r>
            <a:r>
              <a:rPr lang="en-US" sz="3600" dirty="0"/>
              <a:t>is 2 years older than twice the age of her brother. The sum of </a:t>
            </a:r>
          </a:p>
          <a:p>
            <a:r>
              <a:rPr lang="en-US" sz="3600" dirty="0"/>
              <a:t>their ages is 17. </a:t>
            </a:r>
            <a:r>
              <a:rPr lang="en-US" sz="3600" dirty="0" smtClean="0"/>
              <a:t>Write and solve an equation to find both their ages.</a:t>
            </a:r>
            <a:endParaRPr lang="en-US" sz="3600" dirty="0"/>
          </a:p>
        </p:txBody>
      </p:sp>
    </p:spTree>
    <p:extLst>
      <p:ext uri="{BB962C8B-B14F-4D97-AF65-F5344CB8AC3E}">
        <p14:creationId xmlns:p14="http://schemas.microsoft.com/office/powerpoint/2010/main" val="465367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13431"/>
            <a:ext cx="8305800" cy="4154984"/>
          </a:xfrm>
          <a:prstGeom prst="rect">
            <a:avLst/>
          </a:prstGeom>
        </p:spPr>
        <p:txBody>
          <a:bodyPr wrap="square">
            <a:spAutoFit/>
          </a:bodyPr>
          <a:lstStyle/>
          <a:p>
            <a:r>
              <a:rPr lang="en-US" sz="2400" dirty="0" smtClean="0"/>
              <a:t>8.  Eva </a:t>
            </a:r>
            <a:r>
              <a:rPr lang="en-US" sz="2400" dirty="0"/>
              <a:t>transports tents across a lake using a boat that can hold a </a:t>
            </a:r>
            <a:r>
              <a:rPr lang="en-US" sz="2400" dirty="0" smtClean="0"/>
              <a:t>maximum </a:t>
            </a:r>
            <a:r>
              <a:rPr lang="en-US" sz="2400" dirty="0"/>
              <a:t>of 1,000 pounds. Eva weighs 100 pounds, and each tent </a:t>
            </a:r>
            <a:r>
              <a:rPr lang="en-US" sz="2400" dirty="0" smtClean="0"/>
              <a:t>weighs </a:t>
            </a:r>
            <a:r>
              <a:rPr lang="en-US" sz="2400" dirty="0"/>
              <a:t>50 pounds. The inequality below can be used to find the </a:t>
            </a:r>
            <a:r>
              <a:rPr lang="en-US" sz="2400" dirty="0" smtClean="0"/>
              <a:t>number </a:t>
            </a:r>
            <a:r>
              <a:rPr lang="en-US" sz="2400" dirty="0"/>
              <a:t>of tents, t, the boat can hold with Eva onboard. </a:t>
            </a:r>
          </a:p>
          <a:p>
            <a:endParaRPr lang="en-US" sz="2400" dirty="0"/>
          </a:p>
          <a:p>
            <a:r>
              <a:rPr lang="en-US" sz="2400" dirty="0"/>
              <a:t>50t </a:t>
            </a:r>
            <a:r>
              <a:rPr lang="en-US" sz="2400" dirty="0" smtClean="0"/>
              <a:t>+ 100     1,000 </a:t>
            </a:r>
            <a:endParaRPr lang="en-US" sz="2400" dirty="0"/>
          </a:p>
          <a:p>
            <a:endParaRPr lang="en-US" sz="2400" dirty="0"/>
          </a:p>
          <a:p>
            <a:r>
              <a:rPr lang="en-US" sz="2400" dirty="0"/>
              <a:t>What is the maximum number of tents the boat can hold with </a:t>
            </a:r>
            <a:r>
              <a:rPr lang="en-US" sz="2400" dirty="0" smtClean="0"/>
              <a:t>Eva </a:t>
            </a:r>
            <a:r>
              <a:rPr lang="en-US" sz="2400" dirty="0"/>
              <a:t>onboard? </a:t>
            </a:r>
          </a:p>
          <a:p>
            <a:endParaRPr lang="en-US" sz="2400" dirty="0"/>
          </a:p>
        </p:txBody>
      </p:sp>
      <p:graphicFrame>
        <p:nvGraphicFramePr>
          <p:cNvPr id="3" name="Object 2"/>
          <p:cNvGraphicFramePr>
            <a:graphicFrameLocks noChangeAspect="1"/>
          </p:cNvGraphicFramePr>
          <p:nvPr>
            <p:extLst>
              <p:ext uri="{D42A27DB-BD31-4B8C-83A1-F6EECF244321}">
                <p14:modId xmlns:p14="http://schemas.microsoft.com/office/powerpoint/2010/main" val="1622060219"/>
              </p:ext>
            </p:extLst>
          </p:nvPr>
        </p:nvGraphicFramePr>
        <p:xfrm>
          <a:off x="1905000" y="2667000"/>
          <a:ext cx="304800" cy="304800"/>
        </p:xfrm>
        <a:graphic>
          <a:graphicData uri="http://schemas.openxmlformats.org/presentationml/2006/ole">
            <mc:AlternateContent xmlns:mc="http://schemas.openxmlformats.org/markup-compatibility/2006">
              <mc:Choice xmlns:v="urn:schemas-microsoft-com:vml" Requires="v">
                <p:oleObj spid="_x0000_s2065" name="Equation" r:id="rId3" imgW="126720" imgH="152280" progId="Equation.DSMT4">
                  <p:embed/>
                </p:oleObj>
              </mc:Choice>
              <mc:Fallback>
                <p:oleObj name="Equation" r:id="rId3" imgW="126720" imgH="152280" progId="Equation.DSMT4">
                  <p:embed/>
                  <p:pic>
                    <p:nvPicPr>
                      <p:cNvPr id="0" name=""/>
                      <p:cNvPicPr/>
                      <p:nvPr/>
                    </p:nvPicPr>
                    <p:blipFill>
                      <a:blip r:embed="rId4"/>
                      <a:stretch>
                        <a:fillRect/>
                      </a:stretch>
                    </p:blipFill>
                    <p:spPr>
                      <a:xfrm>
                        <a:off x="1905000" y="2667000"/>
                        <a:ext cx="304800" cy="304800"/>
                      </a:xfrm>
                      <a:prstGeom prst="rect">
                        <a:avLst/>
                      </a:prstGeom>
                    </p:spPr>
                  </p:pic>
                </p:oleObj>
              </mc:Fallback>
            </mc:AlternateContent>
          </a:graphicData>
        </a:graphic>
      </p:graphicFrame>
    </p:spTree>
    <p:extLst>
      <p:ext uri="{BB962C8B-B14F-4D97-AF65-F5344CB8AC3E}">
        <p14:creationId xmlns:p14="http://schemas.microsoft.com/office/powerpoint/2010/main" val="2281943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13431"/>
            <a:ext cx="8305800" cy="5632311"/>
          </a:xfrm>
          <a:prstGeom prst="rect">
            <a:avLst/>
          </a:prstGeom>
        </p:spPr>
        <p:txBody>
          <a:bodyPr wrap="square">
            <a:spAutoFit/>
          </a:bodyPr>
          <a:lstStyle/>
          <a:p>
            <a:r>
              <a:rPr lang="en-US" sz="2400" dirty="0" smtClean="0"/>
              <a:t>8.  Eva </a:t>
            </a:r>
            <a:r>
              <a:rPr lang="en-US" sz="2400" dirty="0"/>
              <a:t>transports tents across a lake using a boat that can hold a </a:t>
            </a:r>
            <a:r>
              <a:rPr lang="en-US" sz="2400" dirty="0" smtClean="0"/>
              <a:t>maximum </a:t>
            </a:r>
            <a:r>
              <a:rPr lang="en-US" sz="2400" dirty="0"/>
              <a:t>of 1,000 pounds. Eva weighs 100 pounds, and each tent </a:t>
            </a:r>
            <a:r>
              <a:rPr lang="en-US" sz="2400" dirty="0" smtClean="0"/>
              <a:t>weighs </a:t>
            </a:r>
            <a:r>
              <a:rPr lang="en-US" sz="2400" dirty="0"/>
              <a:t>50 pounds. The inequality below can be used to find the </a:t>
            </a:r>
            <a:r>
              <a:rPr lang="en-US" sz="2400" dirty="0" smtClean="0"/>
              <a:t>number </a:t>
            </a:r>
            <a:r>
              <a:rPr lang="en-US" sz="2400" dirty="0"/>
              <a:t>of tents, t, the boat can hold with Eva onboard. </a:t>
            </a:r>
          </a:p>
          <a:p>
            <a:endParaRPr lang="en-US" sz="2400" dirty="0"/>
          </a:p>
          <a:p>
            <a:r>
              <a:rPr lang="en-US" sz="2400" dirty="0"/>
              <a:t>50t </a:t>
            </a:r>
            <a:r>
              <a:rPr lang="en-US" sz="2400" dirty="0" smtClean="0"/>
              <a:t>+ 100     1,000 </a:t>
            </a:r>
            <a:endParaRPr lang="en-US" sz="2400" dirty="0"/>
          </a:p>
          <a:p>
            <a:endParaRPr lang="en-US" sz="2400" dirty="0"/>
          </a:p>
          <a:p>
            <a:r>
              <a:rPr lang="en-US" sz="2400" dirty="0"/>
              <a:t>What is the maximum number of tents the boat can hold with </a:t>
            </a:r>
            <a:r>
              <a:rPr lang="en-US" sz="2400" dirty="0" smtClean="0"/>
              <a:t>Eva </a:t>
            </a:r>
            <a:r>
              <a:rPr lang="en-US" sz="2400" dirty="0"/>
              <a:t>onboard? </a:t>
            </a:r>
          </a:p>
          <a:p>
            <a:endParaRPr lang="en-US" sz="2400" dirty="0"/>
          </a:p>
          <a:p>
            <a:r>
              <a:rPr lang="en-US" sz="2400" dirty="0"/>
              <a:t>A 17 </a:t>
            </a:r>
          </a:p>
          <a:p>
            <a:r>
              <a:rPr lang="en-US" sz="2400" dirty="0"/>
              <a:t>B 18 </a:t>
            </a:r>
          </a:p>
          <a:p>
            <a:r>
              <a:rPr lang="en-US" sz="2400" dirty="0"/>
              <a:t>C 19 </a:t>
            </a:r>
          </a:p>
          <a:p>
            <a:r>
              <a:rPr lang="en-US" sz="2400" dirty="0"/>
              <a:t>D 22 </a:t>
            </a:r>
          </a:p>
        </p:txBody>
      </p:sp>
      <p:graphicFrame>
        <p:nvGraphicFramePr>
          <p:cNvPr id="3" name="Object 2"/>
          <p:cNvGraphicFramePr>
            <a:graphicFrameLocks noChangeAspect="1"/>
          </p:cNvGraphicFramePr>
          <p:nvPr>
            <p:extLst>
              <p:ext uri="{D42A27DB-BD31-4B8C-83A1-F6EECF244321}">
                <p14:modId xmlns:p14="http://schemas.microsoft.com/office/powerpoint/2010/main" val="3165039947"/>
              </p:ext>
            </p:extLst>
          </p:nvPr>
        </p:nvGraphicFramePr>
        <p:xfrm>
          <a:off x="1905000" y="2667000"/>
          <a:ext cx="304800" cy="304800"/>
        </p:xfrm>
        <a:graphic>
          <a:graphicData uri="http://schemas.openxmlformats.org/presentationml/2006/ole">
            <mc:AlternateContent xmlns:mc="http://schemas.openxmlformats.org/markup-compatibility/2006">
              <mc:Choice xmlns:v="urn:schemas-microsoft-com:vml" Requires="v">
                <p:oleObj spid="_x0000_s4111" name="Equation" r:id="rId3" imgW="126720" imgH="152280" progId="Equation.DSMT4">
                  <p:embed/>
                </p:oleObj>
              </mc:Choice>
              <mc:Fallback>
                <p:oleObj name="Equation" r:id="rId3" imgW="126720" imgH="152280" progId="Equation.DSMT4">
                  <p:embed/>
                  <p:pic>
                    <p:nvPicPr>
                      <p:cNvPr id="0" name=""/>
                      <p:cNvPicPr/>
                      <p:nvPr/>
                    </p:nvPicPr>
                    <p:blipFill>
                      <a:blip r:embed="rId4"/>
                      <a:stretch>
                        <a:fillRect/>
                      </a:stretch>
                    </p:blipFill>
                    <p:spPr>
                      <a:xfrm>
                        <a:off x="1905000" y="2667000"/>
                        <a:ext cx="304800" cy="304800"/>
                      </a:xfrm>
                      <a:prstGeom prst="rect">
                        <a:avLst/>
                      </a:prstGeom>
                    </p:spPr>
                  </p:pic>
                </p:oleObj>
              </mc:Fallback>
            </mc:AlternateContent>
          </a:graphicData>
        </a:graphic>
      </p:graphicFrame>
    </p:spTree>
    <p:extLst>
      <p:ext uri="{BB962C8B-B14F-4D97-AF65-F5344CB8AC3E}">
        <p14:creationId xmlns:p14="http://schemas.microsoft.com/office/powerpoint/2010/main" val="4016162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3970318"/>
          </a:xfrm>
          <a:prstGeom prst="rect">
            <a:avLst/>
          </a:prstGeom>
        </p:spPr>
        <p:txBody>
          <a:bodyPr wrap="square">
            <a:spAutoFit/>
          </a:bodyPr>
          <a:lstStyle/>
          <a:p>
            <a:r>
              <a:rPr lang="en-US" sz="2800" dirty="0" smtClean="0"/>
              <a:t>9.  Bryan </a:t>
            </a:r>
            <a:r>
              <a:rPr lang="en-US" sz="2800" dirty="0"/>
              <a:t>bought 3 </a:t>
            </a:r>
            <a:r>
              <a:rPr lang="en-US" sz="2800" dirty="0" smtClean="0"/>
              <a:t>1/4 </a:t>
            </a:r>
            <a:r>
              <a:rPr lang="en-US" sz="2800" dirty="0"/>
              <a:t>pounds of peaches and 4 </a:t>
            </a:r>
            <a:r>
              <a:rPr lang="en-US" sz="2800" dirty="0" smtClean="0"/>
              <a:t>3/8 pounds </a:t>
            </a:r>
            <a:r>
              <a:rPr lang="en-US" sz="2800" dirty="0"/>
              <a:t>of mangos. He </a:t>
            </a:r>
            <a:r>
              <a:rPr lang="en-US" sz="2800" dirty="0" smtClean="0"/>
              <a:t>paid $0.89 </a:t>
            </a:r>
            <a:r>
              <a:rPr lang="en-US" sz="2800" dirty="0"/>
              <a:t>a pound for the peaches and $1.26 a pound for the mangos. </a:t>
            </a:r>
          </a:p>
          <a:p>
            <a:endParaRPr lang="en-US" sz="2800" dirty="0"/>
          </a:p>
          <a:p>
            <a:r>
              <a:rPr lang="en-US" sz="2800" dirty="0"/>
              <a:t>How much more did Bryan pay for the mangos than the peaches? </a:t>
            </a:r>
          </a:p>
          <a:p>
            <a:endParaRPr lang="en-US" sz="2800" dirty="0"/>
          </a:p>
          <a:p>
            <a:r>
              <a:rPr lang="en-US" sz="2800" dirty="0"/>
              <a:t>Round your answer to the nearest cent. </a:t>
            </a:r>
          </a:p>
          <a:p>
            <a:endParaRPr lang="en-US" sz="2800" dirty="0"/>
          </a:p>
        </p:txBody>
      </p:sp>
    </p:spTree>
    <p:extLst>
      <p:ext uri="{BB962C8B-B14F-4D97-AF65-F5344CB8AC3E}">
        <p14:creationId xmlns:p14="http://schemas.microsoft.com/office/powerpoint/2010/main" val="194137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5693866"/>
          </a:xfrm>
          <a:prstGeom prst="rect">
            <a:avLst/>
          </a:prstGeom>
        </p:spPr>
        <p:txBody>
          <a:bodyPr wrap="square">
            <a:spAutoFit/>
          </a:bodyPr>
          <a:lstStyle/>
          <a:p>
            <a:r>
              <a:rPr lang="en-US" sz="2800" dirty="0" smtClean="0"/>
              <a:t>9.  Bryan </a:t>
            </a:r>
            <a:r>
              <a:rPr lang="en-US" sz="2800" dirty="0"/>
              <a:t>bought 3 </a:t>
            </a:r>
            <a:r>
              <a:rPr lang="en-US" sz="2800" dirty="0" smtClean="0"/>
              <a:t>1/4 </a:t>
            </a:r>
            <a:r>
              <a:rPr lang="en-US" sz="2800" dirty="0"/>
              <a:t>pounds of peaches and 4 </a:t>
            </a:r>
            <a:r>
              <a:rPr lang="en-US" sz="2800" dirty="0" smtClean="0"/>
              <a:t>3/8 pounds </a:t>
            </a:r>
            <a:r>
              <a:rPr lang="en-US" sz="2800" dirty="0"/>
              <a:t>of mangos. He </a:t>
            </a:r>
            <a:r>
              <a:rPr lang="en-US" sz="2800" dirty="0" smtClean="0"/>
              <a:t>paid $0.89 </a:t>
            </a:r>
            <a:r>
              <a:rPr lang="en-US" sz="2800" dirty="0"/>
              <a:t>a pound for the peaches and $1.26 a pound for the mangos. </a:t>
            </a:r>
          </a:p>
          <a:p>
            <a:endParaRPr lang="en-US" sz="2800" dirty="0"/>
          </a:p>
          <a:p>
            <a:r>
              <a:rPr lang="en-US" sz="2800" dirty="0"/>
              <a:t>How much more did Bryan pay for the mangos than the peaches? </a:t>
            </a:r>
          </a:p>
          <a:p>
            <a:endParaRPr lang="en-US" sz="2800" dirty="0"/>
          </a:p>
          <a:p>
            <a:r>
              <a:rPr lang="en-US" sz="2800" dirty="0"/>
              <a:t>Round your answer to the nearest cent. </a:t>
            </a:r>
          </a:p>
          <a:p>
            <a:endParaRPr lang="en-US" sz="2800" dirty="0"/>
          </a:p>
          <a:p>
            <a:r>
              <a:rPr lang="en-US" sz="2800" dirty="0"/>
              <a:t>A $2.62 </a:t>
            </a:r>
          </a:p>
          <a:p>
            <a:r>
              <a:rPr lang="en-US" sz="2800" dirty="0"/>
              <a:t>B $2.73 </a:t>
            </a:r>
          </a:p>
          <a:p>
            <a:r>
              <a:rPr lang="en-US" sz="2800" dirty="0"/>
              <a:t>C $5.51 </a:t>
            </a:r>
          </a:p>
          <a:p>
            <a:r>
              <a:rPr lang="en-US" sz="2800" dirty="0"/>
              <a:t>D $8.40 </a:t>
            </a:r>
          </a:p>
        </p:txBody>
      </p:sp>
    </p:spTree>
    <p:extLst>
      <p:ext uri="{BB962C8B-B14F-4D97-AF65-F5344CB8AC3E}">
        <p14:creationId xmlns:p14="http://schemas.microsoft.com/office/powerpoint/2010/main" val="1043193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1077218"/>
          </a:xfrm>
          <a:prstGeom prst="rect">
            <a:avLst/>
          </a:prstGeom>
        </p:spPr>
        <p:txBody>
          <a:bodyPr wrap="square">
            <a:spAutoFit/>
          </a:bodyPr>
          <a:lstStyle/>
          <a:p>
            <a:r>
              <a:rPr lang="en-US" sz="3200" dirty="0" smtClean="0"/>
              <a:t>10.  Which </a:t>
            </a:r>
            <a:r>
              <a:rPr lang="en-US" sz="3200" dirty="0"/>
              <a:t>decimal is equivalent to </a:t>
            </a:r>
            <a:r>
              <a:rPr lang="en-US" sz="3200" dirty="0" smtClean="0"/>
              <a:t>6/5? </a:t>
            </a:r>
          </a:p>
          <a:p>
            <a:endParaRPr lang="en-US" sz="3200" dirty="0"/>
          </a:p>
        </p:txBody>
      </p:sp>
    </p:spTree>
    <p:extLst>
      <p:ext uri="{BB962C8B-B14F-4D97-AF65-F5344CB8AC3E}">
        <p14:creationId xmlns:p14="http://schemas.microsoft.com/office/powerpoint/2010/main" val="2964141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3046988"/>
          </a:xfrm>
          <a:prstGeom prst="rect">
            <a:avLst/>
          </a:prstGeom>
        </p:spPr>
        <p:txBody>
          <a:bodyPr wrap="square">
            <a:spAutoFit/>
          </a:bodyPr>
          <a:lstStyle/>
          <a:p>
            <a:r>
              <a:rPr lang="en-US" sz="3200" dirty="0" smtClean="0"/>
              <a:t>10.  Which </a:t>
            </a:r>
            <a:r>
              <a:rPr lang="en-US" sz="3200" dirty="0"/>
              <a:t>decimal is equivalent to </a:t>
            </a:r>
            <a:r>
              <a:rPr lang="en-US" sz="3200" dirty="0" smtClean="0"/>
              <a:t>6/5? </a:t>
            </a:r>
          </a:p>
          <a:p>
            <a:endParaRPr lang="en-US" sz="3200" dirty="0"/>
          </a:p>
          <a:p>
            <a:r>
              <a:rPr lang="en-US" sz="3200" dirty="0"/>
              <a:t>A 0.82 </a:t>
            </a:r>
          </a:p>
          <a:p>
            <a:r>
              <a:rPr lang="en-US" sz="3200" dirty="0"/>
              <a:t>B 0.83 </a:t>
            </a:r>
          </a:p>
          <a:p>
            <a:r>
              <a:rPr lang="en-US" sz="3200" dirty="0"/>
              <a:t>C 1.16 </a:t>
            </a:r>
          </a:p>
          <a:p>
            <a:r>
              <a:rPr lang="en-US" sz="3200" dirty="0"/>
              <a:t>D 1.20 </a:t>
            </a:r>
          </a:p>
        </p:txBody>
      </p:sp>
    </p:spTree>
    <p:extLst>
      <p:ext uri="{BB962C8B-B14F-4D97-AF65-F5344CB8AC3E}">
        <p14:creationId xmlns:p14="http://schemas.microsoft.com/office/powerpoint/2010/main" val="69702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t>
            </a:r>
            <a:r>
              <a:rPr lang="en-US" dirty="0"/>
              <a:t>5</a:t>
            </a:r>
            <a:r>
              <a:rPr lang="en-US" dirty="0" smtClean="0"/>
              <a:t>– Probability and Statistics</a:t>
            </a:r>
            <a:endParaRPr lang="en-US" dirty="0"/>
          </a:p>
        </p:txBody>
      </p:sp>
      <p:sp>
        <p:nvSpPr>
          <p:cNvPr id="4" name="Content Placeholder 3"/>
          <p:cNvSpPr>
            <a:spLocks noGrp="1"/>
          </p:cNvSpPr>
          <p:nvPr>
            <p:ph sz="quarter" idx="1"/>
          </p:nvPr>
        </p:nvSpPr>
        <p:spPr/>
        <p:txBody>
          <a:bodyPr>
            <a:normAutofit/>
          </a:bodyPr>
          <a:lstStyle/>
          <a:p>
            <a:pPr marL="457200" indent="-457200">
              <a:buAutoNum type="arabicPeriod"/>
            </a:pPr>
            <a:r>
              <a:rPr lang="en-US" dirty="0" err="1" smtClean="0"/>
              <a:t>Kerris</a:t>
            </a:r>
            <a:r>
              <a:rPr lang="en-US" dirty="0" smtClean="0"/>
              <a:t> conducted an experiment with a number cube.  The table shows the number of times that each number landed.</a:t>
            </a:r>
          </a:p>
          <a:p>
            <a:pPr marL="0" indent="0">
              <a:buNone/>
            </a:pPr>
            <a:r>
              <a:rPr lang="en-US" dirty="0" smtClean="0"/>
              <a:t>Times Landed</a:t>
            </a:r>
          </a:p>
          <a:p>
            <a:pPr marL="0" indent="0">
              <a:buNone/>
            </a:pPr>
            <a:endParaRPr lang="en-US" dirty="0" smtClean="0"/>
          </a:p>
          <a:p>
            <a:pPr marL="0" indent="0">
              <a:buNone/>
            </a:pPr>
            <a:endParaRPr lang="en-US" dirty="0"/>
          </a:p>
        </p:txBody>
      </p:sp>
      <p:sp>
        <p:nvSpPr>
          <p:cNvPr id="5" name="Content Placeholder 4"/>
          <p:cNvSpPr>
            <a:spLocks noGrp="1"/>
          </p:cNvSpPr>
          <p:nvPr>
            <p:ph sz="quarter" idx="2"/>
          </p:nvPr>
        </p:nvSpPr>
        <p:spPr/>
        <p:txBody>
          <a:bodyPr>
            <a:normAutofit/>
          </a:bodyPr>
          <a:lstStyle/>
          <a:p>
            <a:pPr marL="0" indent="0">
              <a:buNone/>
            </a:pPr>
            <a:r>
              <a:rPr lang="en-US" dirty="0" smtClean="0"/>
              <a:t>For which number below did the experimental probability equal the theoretical probability?</a:t>
            </a:r>
            <a:endParaRPr lang="en-US" dirty="0"/>
          </a:p>
          <a:p>
            <a:pPr marL="457200" indent="-457200">
              <a:buAutoNum type="alphaUcPeriod"/>
            </a:pPr>
            <a:r>
              <a:rPr lang="en-US" dirty="0" smtClean="0"/>
              <a:t>1</a:t>
            </a:r>
            <a:endParaRPr lang="en-US" dirty="0" smtClean="0"/>
          </a:p>
          <a:p>
            <a:pPr marL="457200" indent="-457200">
              <a:buAutoNum type="alphaUcPeriod"/>
            </a:pPr>
            <a:r>
              <a:rPr lang="en-US" dirty="0" smtClean="0"/>
              <a:t>3</a:t>
            </a:r>
            <a:endParaRPr lang="en-US" dirty="0" smtClean="0"/>
          </a:p>
          <a:p>
            <a:pPr marL="457200" indent="-457200">
              <a:buAutoNum type="alphaUcPeriod"/>
            </a:pPr>
            <a:r>
              <a:rPr lang="en-US" dirty="0" smtClean="0"/>
              <a:t>4</a:t>
            </a:r>
            <a:endParaRPr lang="en-US" dirty="0" smtClean="0"/>
          </a:p>
          <a:p>
            <a:pPr marL="457200" indent="-457200">
              <a:buAutoNum type="alphaUcPeriod"/>
            </a:pPr>
            <a:r>
              <a:rPr lang="en-US" dirty="0" smtClean="0"/>
              <a:t>5</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518101483"/>
              </p:ext>
            </p:extLst>
          </p:nvPr>
        </p:nvGraphicFramePr>
        <p:xfrm>
          <a:off x="457200" y="4297680"/>
          <a:ext cx="3276600" cy="2560320"/>
        </p:xfrm>
        <a:graphic>
          <a:graphicData uri="http://schemas.openxmlformats.org/drawingml/2006/table">
            <a:tbl>
              <a:tblPr firstRow="1" bandRow="1">
                <a:tableStyleId>{5C22544A-7EE6-4342-B048-85BDC9FD1C3A}</a:tableStyleId>
              </a:tblPr>
              <a:tblGrid>
                <a:gridCol w="1638300"/>
                <a:gridCol w="1638300"/>
              </a:tblGrid>
              <a:tr h="246743">
                <a:tc>
                  <a:txBody>
                    <a:bodyPr/>
                    <a:lstStyle/>
                    <a:p>
                      <a:r>
                        <a:rPr lang="en-US" dirty="0" smtClean="0"/>
                        <a:t>Number</a:t>
                      </a:r>
                      <a:endParaRPr lang="en-US" dirty="0"/>
                    </a:p>
                  </a:txBody>
                  <a:tcPr/>
                </a:tc>
                <a:tc>
                  <a:txBody>
                    <a:bodyPr/>
                    <a:lstStyle/>
                    <a:p>
                      <a:r>
                        <a:rPr lang="en-US" dirty="0" smtClean="0"/>
                        <a:t>Tosses</a:t>
                      </a:r>
                      <a:endParaRPr lang="en-US" dirty="0"/>
                    </a:p>
                  </a:txBody>
                  <a:tcPr/>
                </a:tc>
              </a:tr>
              <a:tr h="246743">
                <a:tc>
                  <a:txBody>
                    <a:bodyPr/>
                    <a:lstStyle/>
                    <a:p>
                      <a:r>
                        <a:rPr lang="en-US" dirty="0" smtClean="0"/>
                        <a:t>1</a:t>
                      </a:r>
                      <a:endParaRPr lang="en-US" dirty="0"/>
                    </a:p>
                  </a:txBody>
                  <a:tcPr/>
                </a:tc>
                <a:tc>
                  <a:txBody>
                    <a:bodyPr/>
                    <a:lstStyle/>
                    <a:p>
                      <a:r>
                        <a:rPr lang="en-US" dirty="0" smtClean="0"/>
                        <a:t>8</a:t>
                      </a:r>
                      <a:endParaRPr lang="en-US" dirty="0"/>
                    </a:p>
                  </a:txBody>
                  <a:tcPr/>
                </a:tc>
              </a:tr>
              <a:tr h="246743">
                <a:tc>
                  <a:txBody>
                    <a:bodyPr/>
                    <a:lstStyle/>
                    <a:p>
                      <a:r>
                        <a:rPr lang="en-US" dirty="0" smtClean="0"/>
                        <a:t>2</a:t>
                      </a:r>
                      <a:endParaRPr lang="en-US" dirty="0"/>
                    </a:p>
                  </a:txBody>
                  <a:tcPr/>
                </a:tc>
                <a:tc>
                  <a:txBody>
                    <a:bodyPr/>
                    <a:lstStyle/>
                    <a:p>
                      <a:r>
                        <a:rPr lang="en-US" dirty="0" smtClean="0"/>
                        <a:t>10</a:t>
                      </a:r>
                      <a:endParaRPr lang="en-US" dirty="0"/>
                    </a:p>
                  </a:txBody>
                  <a:tcPr/>
                </a:tc>
              </a:tr>
              <a:tr h="246743">
                <a:tc>
                  <a:txBody>
                    <a:bodyPr/>
                    <a:lstStyle/>
                    <a:p>
                      <a:r>
                        <a:rPr lang="en-US" dirty="0" smtClean="0"/>
                        <a:t>3</a:t>
                      </a:r>
                      <a:endParaRPr lang="en-US" dirty="0"/>
                    </a:p>
                  </a:txBody>
                  <a:tcPr/>
                </a:tc>
                <a:tc>
                  <a:txBody>
                    <a:bodyPr/>
                    <a:lstStyle/>
                    <a:p>
                      <a:r>
                        <a:rPr lang="en-US" dirty="0" smtClean="0"/>
                        <a:t>7</a:t>
                      </a:r>
                      <a:endParaRPr lang="en-US" dirty="0"/>
                    </a:p>
                  </a:txBody>
                  <a:tcPr/>
                </a:tc>
              </a:tr>
              <a:tr h="246743">
                <a:tc>
                  <a:txBody>
                    <a:bodyPr/>
                    <a:lstStyle/>
                    <a:p>
                      <a:r>
                        <a:rPr lang="en-US" dirty="0" smtClean="0"/>
                        <a:t>4</a:t>
                      </a:r>
                      <a:endParaRPr lang="en-US" dirty="0"/>
                    </a:p>
                  </a:txBody>
                  <a:tcPr/>
                </a:tc>
                <a:tc>
                  <a:txBody>
                    <a:bodyPr/>
                    <a:lstStyle/>
                    <a:p>
                      <a:r>
                        <a:rPr lang="en-US" dirty="0" smtClean="0"/>
                        <a:t>6</a:t>
                      </a:r>
                      <a:endParaRPr lang="en-US" dirty="0"/>
                    </a:p>
                  </a:txBody>
                  <a:tcPr/>
                </a:tc>
              </a:tr>
              <a:tr h="246743">
                <a:tc>
                  <a:txBody>
                    <a:bodyPr/>
                    <a:lstStyle/>
                    <a:p>
                      <a:r>
                        <a:rPr lang="en-US" dirty="0" smtClean="0"/>
                        <a:t>5</a:t>
                      </a:r>
                      <a:endParaRPr lang="en-US" dirty="0"/>
                    </a:p>
                  </a:txBody>
                  <a:tcPr/>
                </a:tc>
                <a:tc>
                  <a:txBody>
                    <a:bodyPr/>
                    <a:lstStyle/>
                    <a:p>
                      <a:r>
                        <a:rPr lang="en-US" dirty="0" smtClean="0"/>
                        <a:t>9</a:t>
                      </a:r>
                      <a:endParaRPr lang="en-US" dirty="0"/>
                    </a:p>
                  </a:txBody>
                  <a:tcPr/>
                </a:tc>
              </a:tr>
              <a:tr h="246743">
                <a:tc>
                  <a:txBody>
                    <a:bodyPr/>
                    <a:lstStyle/>
                    <a:p>
                      <a:r>
                        <a:rPr lang="en-US" dirty="0" smtClean="0"/>
                        <a:t>6</a:t>
                      </a:r>
                      <a:endParaRPr lang="en-US" dirty="0"/>
                    </a:p>
                  </a:txBody>
                  <a:tcPr/>
                </a:tc>
                <a:tc>
                  <a:txBody>
                    <a:bodyPr/>
                    <a:lstStyle/>
                    <a:p>
                      <a:r>
                        <a:rPr lang="en-US" dirty="0" smtClean="0"/>
                        <a:t>8</a:t>
                      </a:r>
                      <a:endParaRPr lang="en-US" dirty="0"/>
                    </a:p>
                  </a:txBody>
                  <a:tcPr/>
                </a:tc>
              </a:tr>
            </a:tbl>
          </a:graphicData>
        </a:graphic>
      </p:graphicFrame>
    </p:spTree>
    <p:extLst>
      <p:ext uri="{BB962C8B-B14F-4D97-AF65-F5344CB8AC3E}">
        <p14:creationId xmlns:p14="http://schemas.microsoft.com/office/powerpoint/2010/main" val="4014541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5– Probability and Statistics</a:t>
            </a:r>
            <a:endParaRPr lang="en-US" dirty="0"/>
          </a:p>
        </p:txBody>
      </p:sp>
      <p:sp>
        <p:nvSpPr>
          <p:cNvPr id="8" name="Content Placeholder 7"/>
          <p:cNvSpPr>
            <a:spLocks noGrp="1"/>
          </p:cNvSpPr>
          <p:nvPr>
            <p:ph sz="quarter" idx="1"/>
          </p:nvPr>
        </p:nvSpPr>
        <p:spPr/>
        <p:txBody>
          <a:bodyPr>
            <a:normAutofit/>
          </a:bodyPr>
          <a:lstStyle/>
          <a:p>
            <a:pPr marL="457200" indent="-457200">
              <a:buAutoNum type="arabicPeriod" startAt="6"/>
            </a:pPr>
            <a:r>
              <a:rPr lang="en-US" dirty="0" smtClean="0"/>
              <a:t>Mark will roll two number cubes.  What is the probability that he will roll a sum of 6?</a:t>
            </a:r>
            <a:endParaRPr lang="en-US" dirty="0" smtClean="0"/>
          </a:p>
          <a:p>
            <a:pPr marL="457200" indent="-457200">
              <a:buAutoNum type="arabicPeriod" startAt="6"/>
            </a:pPr>
            <a:endParaRPr lang="en-US" dirty="0"/>
          </a:p>
          <a:p>
            <a:pPr marL="457200" indent="-457200">
              <a:buAutoNum type="alphaUcPeriod"/>
            </a:pPr>
            <a:r>
              <a:rPr lang="en-US" dirty="0" smtClean="0"/>
              <a:t>1/36		</a:t>
            </a:r>
            <a:endParaRPr lang="en-US" dirty="0" smtClean="0"/>
          </a:p>
          <a:p>
            <a:pPr marL="457200" indent="-457200">
              <a:buAutoNum type="alphaUcPeriod"/>
            </a:pPr>
            <a:r>
              <a:rPr lang="en-US" dirty="0" smtClean="0"/>
              <a:t>5/36</a:t>
            </a:r>
            <a:endParaRPr lang="en-US" dirty="0" smtClean="0"/>
          </a:p>
          <a:p>
            <a:pPr marL="457200" indent="-457200">
              <a:buAutoNum type="alphaUcPeriod"/>
            </a:pPr>
            <a:r>
              <a:rPr lang="en-US" dirty="0" smtClean="0"/>
              <a:t>1/6</a:t>
            </a:r>
            <a:endParaRPr lang="en-US" dirty="0" smtClean="0"/>
          </a:p>
          <a:p>
            <a:pPr marL="457200" indent="-457200">
              <a:buAutoNum type="alphaUcPeriod"/>
            </a:pPr>
            <a:r>
              <a:rPr lang="en-US" dirty="0" smtClean="0"/>
              <a:t>5/6</a:t>
            </a:r>
            <a:endParaRPr lang="en-US" dirty="0" smtClean="0"/>
          </a:p>
        </p:txBody>
      </p:sp>
      <p:sp>
        <p:nvSpPr>
          <p:cNvPr id="9" name="Content Placeholder 8"/>
          <p:cNvSpPr>
            <a:spLocks noGrp="1"/>
          </p:cNvSpPr>
          <p:nvPr>
            <p:ph sz="quarter" idx="2"/>
          </p:nvPr>
        </p:nvSpPr>
        <p:spPr/>
        <p:txBody>
          <a:bodyPr>
            <a:normAutofit/>
          </a:bodyPr>
          <a:lstStyle/>
          <a:p>
            <a:pPr marL="457200" indent="-457200">
              <a:buAutoNum type="arabicPeriod" startAt="8"/>
            </a:pPr>
            <a:r>
              <a:rPr lang="en-US" dirty="0" smtClean="0"/>
              <a:t>The table shows results of two surveys.</a:t>
            </a:r>
          </a:p>
          <a:p>
            <a:pPr marL="0" indent="0">
              <a:buNone/>
            </a:pPr>
            <a:r>
              <a:rPr lang="en-US" dirty="0" smtClean="0"/>
              <a:t>Based on the sample data, which of the following is most likely to be closest to the mean number of hours of sleep 7</a:t>
            </a:r>
            <a:r>
              <a:rPr lang="en-US" baseline="30000" dirty="0" smtClean="0"/>
              <a:t>th</a:t>
            </a:r>
            <a:r>
              <a:rPr lang="en-US" dirty="0" smtClean="0"/>
              <a:t> grade students get?</a:t>
            </a:r>
            <a:endParaRPr lang="en-US" dirty="0"/>
          </a:p>
          <a:p>
            <a:pPr marL="0" indent="0">
              <a:buNone/>
            </a:pPr>
            <a:endParaRPr lang="en-US" dirty="0" smtClean="0"/>
          </a:p>
          <a:p>
            <a:pPr marL="0" indent="0">
              <a:buNone/>
            </a:pPr>
            <a:endParaRPr lang="en-US" dirty="0">
              <a:latin typeface="Calibri"/>
            </a:endParaRPr>
          </a:p>
        </p:txBody>
      </p:sp>
      <p:graphicFrame>
        <p:nvGraphicFramePr>
          <p:cNvPr id="3" name="Table 2"/>
          <p:cNvGraphicFramePr>
            <a:graphicFrameLocks noGrp="1"/>
          </p:cNvGraphicFramePr>
          <p:nvPr>
            <p:extLst>
              <p:ext uri="{D42A27DB-BD31-4B8C-83A1-F6EECF244321}">
                <p14:modId xmlns:p14="http://schemas.microsoft.com/office/powerpoint/2010/main" val="2796348052"/>
              </p:ext>
            </p:extLst>
          </p:nvPr>
        </p:nvGraphicFramePr>
        <p:xfrm>
          <a:off x="4267200" y="5181600"/>
          <a:ext cx="4114800" cy="1310640"/>
        </p:xfrm>
        <a:graphic>
          <a:graphicData uri="http://schemas.openxmlformats.org/drawingml/2006/table">
            <a:tbl>
              <a:tblPr firstRow="1" bandRow="1">
                <a:tableStyleId>{5C22544A-7EE6-4342-B048-85BDC9FD1C3A}</a:tableStyleId>
              </a:tblPr>
              <a:tblGrid>
                <a:gridCol w="1086929"/>
                <a:gridCol w="3027871"/>
              </a:tblGrid>
              <a:tr h="457200">
                <a:tc>
                  <a:txBody>
                    <a:bodyPr/>
                    <a:lstStyle/>
                    <a:p>
                      <a:r>
                        <a:rPr lang="en-US" dirty="0" smtClean="0"/>
                        <a:t>Sample</a:t>
                      </a:r>
                      <a:endParaRPr lang="en-US" dirty="0"/>
                    </a:p>
                  </a:txBody>
                  <a:tcPr/>
                </a:tc>
                <a:tc>
                  <a:txBody>
                    <a:bodyPr/>
                    <a:lstStyle/>
                    <a:p>
                      <a:r>
                        <a:rPr lang="en-US" dirty="0" smtClean="0"/>
                        <a:t>Data</a:t>
                      </a:r>
                      <a:endParaRPr lang="en-US" dirty="0"/>
                    </a:p>
                  </a:txBody>
                  <a:tcPr/>
                </a:tc>
              </a:tr>
              <a:tr h="426720">
                <a:tc>
                  <a:txBody>
                    <a:bodyPr/>
                    <a:lstStyle/>
                    <a:p>
                      <a:r>
                        <a:rPr lang="en-US" dirty="0" smtClean="0"/>
                        <a:t>A</a:t>
                      </a:r>
                      <a:endParaRPr lang="en-US" dirty="0"/>
                    </a:p>
                  </a:txBody>
                  <a:tcPr/>
                </a:tc>
                <a:tc>
                  <a:txBody>
                    <a:bodyPr/>
                    <a:lstStyle/>
                    <a:p>
                      <a:r>
                        <a:rPr lang="en-US" dirty="0" smtClean="0"/>
                        <a:t>5,6,7,8,8,8,8,8,9,9</a:t>
                      </a:r>
                      <a:endParaRPr lang="en-US" dirty="0"/>
                    </a:p>
                  </a:txBody>
                  <a:tcPr/>
                </a:tc>
              </a:tr>
              <a:tr h="426720">
                <a:tc>
                  <a:txBody>
                    <a:bodyPr/>
                    <a:lstStyle/>
                    <a:p>
                      <a:r>
                        <a:rPr lang="en-US" dirty="0" smtClean="0"/>
                        <a:t>B</a:t>
                      </a:r>
                      <a:endParaRPr lang="en-US" dirty="0"/>
                    </a:p>
                  </a:txBody>
                  <a:tcPr/>
                </a:tc>
                <a:tc>
                  <a:txBody>
                    <a:bodyPr/>
                    <a:lstStyle/>
                    <a:p>
                      <a:r>
                        <a:rPr lang="en-US" dirty="0" smtClean="0"/>
                        <a:t>7,7,7,7,8,8,8,8,10,10</a:t>
                      </a:r>
                      <a:endParaRPr lang="en-US" dirty="0"/>
                    </a:p>
                  </a:txBody>
                  <a:tcPr/>
                </a:tc>
              </a:tr>
            </a:tbl>
          </a:graphicData>
        </a:graphic>
      </p:graphicFrame>
    </p:spTree>
    <p:extLst>
      <p:ext uri="{BB962C8B-B14F-4D97-AF65-F5344CB8AC3E}">
        <p14:creationId xmlns:p14="http://schemas.microsoft.com/office/powerpoint/2010/main" val="3983952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315200" cy="685800"/>
          </a:xfrm>
        </p:spPr>
        <p:txBody>
          <a:bodyPr/>
          <a:lstStyle/>
          <a:p>
            <a:r>
              <a:rPr lang="en-US" dirty="0"/>
              <a:t>Domain 5– Probability and Statistics</a:t>
            </a:r>
            <a:endParaRPr lang="en-US" dirty="0"/>
          </a:p>
        </p:txBody>
      </p:sp>
      <p:sp>
        <p:nvSpPr>
          <p:cNvPr id="3" name="Content Placeholder 2"/>
          <p:cNvSpPr>
            <a:spLocks noGrp="1"/>
          </p:cNvSpPr>
          <p:nvPr>
            <p:ph sz="quarter" idx="1"/>
          </p:nvPr>
        </p:nvSpPr>
        <p:spPr>
          <a:xfrm>
            <a:off x="457200" y="914400"/>
            <a:ext cx="7543800" cy="5867400"/>
          </a:xfrm>
        </p:spPr>
        <p:txBody>
          <a:bodyPr/>
          <a:lstStyle/>
          <a:p>
            <a:pPr marL="0" indent="0">
              <a:buNone/>
            </a:pPr>
            <a:r>
              <a:rPr lang="en-US" dirty="0" smtClean="0"/>
              <a:t>10.  </a:t>
            </a:r>
            <a:r>
              <a:rPr lang="en-US" dirty="0" smtClean="0"/>
              <a:t>Middle school students in a school district volunteer in their community every month.  The table shows the number of hours that students at one middle school volunteered for five months.</a:t>
            </a:r>
            <a:endParaRPr lang="en-US" dirty="0" smtClean="0"/>
          </a:p>
          <a:p>
            <a:pPr marL="457200" indent="-457200">
              <a:buAutoNum type="alphaUcPeriod"/>
            </a:pPr>
            <a:r>
              <a:rPr lang="en-US" dirty="0" smtClean="0"/>
              <a:t>What is a reasonable prediction of the mean number of hours that students </a:t>
            </a:r>
            <a:r>
              <a:rPr lang="en-US" dirty="0" smtClean="0"/>
              <a:t>at the school will volunteer each month throughout the school year?  Explain you thinking.</a:t>
            </a:r>
          </a:p>
          <a:p>
            <a:pPr marL="0" indent="0">
              <a:buNone/>
            </a:pPr>
            <a:r>
              <a:rPr lang="en-US" dirty="0" smtClean="0"/>
              <a:t>Community Hours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01719070"/>
              </p:ext>
            </p:extLst>
          </p:nvPr>
        </p:nvGraphicFramePr>
        <p:xfrm>
          <a:off x="457200" y="4419600"/>
          <a:ext cx="6019800" cy="2194560"/>
        </p:xfrm>
        <a:graphic>
          <a:graphicData uri="http://schemas.openxmlformats.org/drawingml/2006/table">
            <a:tbl>
              <a:tblPr firstRow="1" bandRow="1">
                <a:tableStyleId>{5C22544A-7EE6-4342-B048-85BDC9FD1C3A}</a:tableStyleId>
              </a:tblPr>
              <a:tblGrid>
                <a:gridCol w="3009900"/>
                <a:gridCol w="3009900"/>
              </a:tblGrid>
              <a:tr h="275167">
                <a:tc>
                  <a:txBody>
                    <a:bodyPr/>
                    <a:lstStyle/>
                    <a:p>
                      <a:r>
                        <a:rPr lang="en-US" dirty="0" smtClean="0"/>
                        <a:t>Month</a:t>
                      </a:r>
                      <a:endParaRPr lang="en-US" dirty="0"/>
                    </a:p>
                  </a:txBody>
                  <a:tcPr/>
                </a:tc>
                <a:tc>
                  <a:txBody>
                    <a:bodyPr/>
                    <a:lstStyle/>
                    <a:p>
                      <a:r>
                        <a:rPr lang="en-US" dirty="0" smtClean="0"/>
                        <a:t>Number</a:t>
                      </a:r>
                      <a:r>
                        <a:rPr lang="en-US" baseline="0" dirty="0" smtClean="0"/>
                        <a:t> of Hours</a:t>
                      </a:r>
                      <a:endParaRPr lang="en-US" dirty="0"/>
                    </a:p>
                  </a:txBody>
                  <a:tcPr/>
                </a:tc>
              </a:tr>
              <a:tr h="275167">
                <a:tc>
                  <a:txBody>
                    <a:bodyPr/>
                    <a:lstStyle/>
                    <a:p>
                      <a:r>
                        <a:rPr lang="en-US" dirty="0" smtClean="0"/>
                        <a:t>January</a:t>
                      </a:r>
                      <a:endParaRPr lang="en-US" dirty="0"/>
                    </a:p>
                  </a:txBody>
                  <a:tcPr/>
                </a:tc>
                <a:tc>
                  <a:txBody>
                    <a:bodyPr/>
                    <a:lstStyle/>
                    <a:p>
                      <a:r>
                        <a:rPr lang="en-US" dirty="0" smtClean="0"/>
                        <a:t>30</a:t>
                      </a:r>
                      <a:endParaRPr lang="en-US" dirty="0"/>
                    </a:p>
                  </a:txBody>
                  <a:tcPr/>
                </a:tc>
              </a:tr>
              <a:tr h="275167">
                <a:tc>
                  <a:txBody>
                    <a:bodyPr/>
                    <a:lstStyle/>
                    <a:p>
                      <a:r>
                        <a:rPr lang="en-US" dirty="0" smtClean="0"/>
                        <a:t>February</a:t>
                      </a:r>
                      <a:endParaRPr lang="en-US" dirty="0"/>
                    </a:p>
                  </a:txBody>
                  <a:tcPr/>
                </a:tc>
                <a:tc>
                  <a:txBody>
                    <a:bodyPr/>
                    <a:lstStyle/>
                    <a:p>
                      <a:r>
                        <a:rPr lang="en-US" dirty="0" smtClean="0"/>
                        <a:t>20</a:t>
                      </a:r>
                      <a:endParaRPr lang="en-US" dirty="0"/>
                    </a:p>
                  </a:txBody>
                  <a:tcPr/>
                </a:tc>
              </a:tr>
              <a:tr h="275167">
                <a:tc>
                  <a:txBody>
                    <a:bodyPr/>
                    <a:lstStyle/>
                    <a:p>
                      <a:r>
                        <a:rPr lang="en-US" dirty="0" smtClean="0"/>
                        <a:t>March</a:t>
                      </a:r>
                      <a:endParaRPr lang="en-US" dirty="0"/>
                    </a:p>
                  </a:txBody>
                  <a:tcPr/>
                </a:tc>
                <a:tc>
                  <a:txBody>
                    <a:bodyPr/>
                    <a:lstStyle/>
                    <a:p>
                      <a:r>
                        <a:rPr lang="en-US" dirty="0" smtClean="0"/>
                        <a:t>25</a:t>
                      </a:r>
                    </a:p>
                  </a:txBody>
                  <a:tcPr/>
                </a:tc>
              </a:tr>
              <a:tr h="275167">
                <a:tc>
                  <a:txBody>
                    <a:bodyPr/>
                    <a:lstStyle/>
                    <a:p>
                      <a:r>
                        <a:rPr lang="en-US" dirty="0" smtClean="0"/>
                        <a:t>April</a:t>
                      </a:r>
                      <a:endParaRPr lang="en-US" dirty="0"/>
                    </a:p>
                  </a:txBody>
                  <a:tcPr/>
                </a:tc>
                <a:tc>
                  <a:txBody>
                    <a:bodyPr/>
                    <a:lstStyle/>
                    <a:p>
                      <a:r>
                        <a:rPr lang="en-US" dirty="0" smtClean="0"/>
                        <a:t>40</a:t>
                      </a:r>
                      <a:endParaRPr lang="en-US" dirty="0"/>
                    </a:p>
                  </a:txBody>
                  <a:tcPr/>
                </a:tc>
              </a:tr>
              <a:tr h="275167">
                <a:tc>
                  <a:txBody>
                    <a:bodyPr/>
                    <a:lstStyle/>
                    <a:p>
                      <a:r>
                        <a:rPr lang="en-US" dirty="0" smtClean="0"/>
                        <a:t>May</a:t>
                      </a:r>
                      <a:endParaRPr lang="en-US" dirty="0"/>
                    </a:p>
                  </a:txBody>
                  <a:tcPr/>
                </a:tc>
                <a:tc>
                  <a:txBody>
                    <a:bodyPr/>
                    <a:lstStyle/>
                    <a:p>
                      <a:r>
                        <a:rPr lang="en-US" dirty="0" smtClean="0"/>
                        <a:t>20</a:t>
                      </a:r>
                      <a:endParaRPr lang="en-US" dirty="0"/>
                    </a:p>
                  </a:txBody>
                  <a:tcPr/>
                </a:tc>
              </a:tr>
            </a:tbl>
          </a:graphicData>
        </a:graphic>
      </p:graphicFrame>
    </p:spTree>
    <p:extLst>
      <p:ext uri="{BB962C8B-B14F-4D97-AF65-F5344CB8AC3E}">
        <p14:creationId xmlns:p14="http://schemas.microsoft.com/office/powerpoint/2010/main" val="1045189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Mixed </a:t>
            </a:r>
            <a:r>
              <a:rPr lang="en-US" dirty="0" err="1" smtClean="0"/>
              <a:t>Reivew</a:t>
            </a:r>
            <a:endParaRPr lang="en-US" dirty="0"/>
          </a:p>
        </p:txBody>
      </p:sp>
      <p:sp>
        <p:nvSpPr>
          <p:cNvPr id="3" name="Subtitle 2"/>
          <p:cNvSpPr>
            <a:spLocks noGrp="1"/>
          </p:cNvSpPr>
          <p:nvPr>
            <p:ph type="subTitle" idx="1"/>
          </p:nvPr>
        </p:nvSpPr>
        <p:spPr/>
        <p:txBody>
          <a:bodyPr/>
          <a:lstStyle/>
          <a:p>
            <a:r>
              <a:rPr lang="en-US" dirty="0" smtClean="0"/>
              <a:t>Milestone 2015</a:t>
            </a:r>
            <a:endParaRPr lang="en-US" dirty="0"/>
          </a:p>
        </p:txBody>
      </p:sp>
    </p:spTree>
    <p:extLst>
      <p:ext uri="{BB962C8B-B14F-4D97-AF65-F5344CB8AC3E}">
        <p14:creationId xmlns:p14="http://schemas.microsoft.com/office/powerpoint/2010/main" val="3490751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6370975"/>
          </a:xfrm>
          <a:prstGeom prst="rect">
            <a:avLst/>
          </a:prstGeom>
        </p:spPr>
        <p:txBody>
          <a:bodyPr wrap="square">
            <a:spAutoFit/>
          </a:bodyPr>
          <a:lstStyle/>
          <a:p>
            <a:r>
              <a:rPr lang="en-US" sz="2400" dirty="0" smtClean="0"/>
              <a:t>4.  A zoo wanted to know which animal exhibit is liked the most by children under 12 years of age. One day, zoo officials surveyed every 20th person leaving the zoo and asked them to name their favorite animal exhibit. Of the people surveyed, 73% reported that the elephant habitat was their favorite exhibit. The zoo officials concluded that children under 12 years of age like the elephant habitat the most. </a:t>
            </a:r>
          </a:p>
          <a:p>
            <a:endParaRPr lang="en-US" sz="2400" dirty="0" smtClean="0"/>
          </a:p>
          <a:p>
            <a:r>
              <a:rPr lang="en-US" sz="2400" dirty="0" smtClean="0"/>
              <a:t>Part A: Describe the sample for this survey. </a:t>
            </a:r>
          </a:p>
          <a:p>
            <a:endParaRPr lang="en-US" sz="2400" dirty="0" smtClean="0"/>
          </a:p>
          <a:p>
            <a:r>
              <a:rPr lang="en-US" sz="2400" dirty="0" smtClean="0"/>
              <a:t>Part B: If 560 visitors were at the zoo on the day of the survey, what was the sample size for the survey? </a:t>
            </a:r>
          </a:p>
          <a:p>
            <a:endParaRPr lang="en-US" sz="2400" dirty="0" smtClean="0"/>
          </a:p>
          <a:p>
            <a:r>
              <a:rPr lang="en-US" sz="2400" dirty="0" smtClean="0"/>
              <a:t>Part C: Was the survey random? Explain your answer. </a:t>
            </a:r>
          </a:p>
          <a:p>
            <a:endParaRPr lang="en-US" sz="2400" dirty="0" smtClean="0"/>
          </a:p>
          <a:p>
            <a:r>
              <a:rPr lang="en-US" sz="2400" dirty="0" smtClean="0"/>
              <a:t>Part D: Explain why the zoo's conclusion is invalid. </a:t>
            </a:r>
            <a:endParaRPr lang="en-US" sz="2400" dirty="0"/>
          </a:p>
        </p:txBody>
      </p:sp>
    </p:spTree>
    <p:extLst>
      <p:ext uri="{BB962C8B-B14F-4D97-AF65-F5344CB8AC3E}">
        <p14:creationId xmlns:p14="http://schemas.microsoft.com/office/powerpoint/2010/main" val="1754667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229600" cy="2246769"/>
          </a:xfrm>
          <a:prstGeom prst="rect">
            <a:avLst/>
          </a:prstGeom>
        </p:spPr>
        <p:txBody>
          <a:bodyPr wrap="square">
            <a:spAutoFit/>
          </a:bodyPr>
          <a:lstStyle/>
          <a:p>
            <a:r>
              <a:rPr lang="en-US" sz="2800" dirty="0" smtClean="0"/>
              <a:t>5.  Dottie </a:t>
            </a:r>
            <a:r>
              <a:rPr lang="en-US" sz="2800" dirty="0"/>
              <a:t>needs to learn a total of 24 vocabulary words. She has learned </a:t>
            </a:r>
            <a:r>
              <a:rPr lang="en-US" sz="2800" dirty="0" smtClean="0"/>
              <a:t>75</a:t>
            </a:r>
            <a:r>
              <a:rPr lang="en-US" sz="2800" dirty="0"/>
              <a:t>% of the words. </a:t>
            </a:r>
            <a:r>
              <a:rPr lang="en-US" sz="2800" dirty="0" smtClean="0"/>
              <a:t>How </a:t>
            </a:r>
            <a:r>
              <a:rPr lang="en-US" sz="2800" dirty="0"/>
              <a:t>many of her vocabulary words did she learn so far? </a:t>
            </a:r>
          </a:p>
          <a:p>
            <a:endParaRPr lang="en-US" sz="2800" dirty="0"/>
          </a:p>
        </p:txBody>
      </p:sp>
    </p:spTree>
    <p:extLst>
      <p:ext uri="{BB962C8B-B14F-4D97-AF65-F5344CB8AC3E}">
        <p14:creationId xmlns:p14="http://schemas.microsoft.com/office/powerpoint/2010/main" val="2290682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229600" cy="3970318"/>
          </a:xfrm>
          <a:prstGeom prst="rect">
            <a:avLst/>
          </a:prstGeom>
        </p:spPr>
        <p:txBody>
          <a:bodyPr wrap="square">
            <a:spAutoFit/>
          </a:bodyPr>
          <a:lstStyle/>
          <a:p>
            <a:r>
              <a:rPr lang="en-US" sz="2800" dirty="0" smtClean="0"/>
              <a:t>5.  Dottie </a:t>
            </a:r>
            <a:r>
              <a:rPr lang="en-US" sz="2800" dirty="0"/>
              <a:t>needs to learn a total of 24 vocabulary words. She has learned </a:t>
            </a:r>
            <a:r>
              <a:rPr lang="en-US" sz="2800" dirty="0" smtClean="0"/>
              <a:t>75</a:t>
            </a:r>
            <a:r>
              <a:rPr lang="en-US" sz="2800" dirty="0"/>
              <a:t>% of the words. </a:t>
            </a:r>
            <a:r>
              <a:rPr lang="en-US" sz="2800" dirty="0" smtClean="0"/>
              <a:t>How </a:t>
            </a:r>
            <a:r>
              <a:rPr lang="en-US" sz="2800" dirty="0"/>
              <a:t>many of her vocabulary words did she learn so far? </a:t>
            </a:r>
          </a:p>
          <a:p>
            <a:endParaRPr lang="en-US" sz="2800" dirty="0"/>
          </a:p>
          <a:p>
            <a:r>
              <a:rPr lang="en-US" sz="2800" dirty="0"/>
              <a:t>A 3 </a:t>
            </a:r>
          </a:p>
          <a:p>
            <a:r>
              <a:rPr lang="en-US" sz="2800" dirty="0"/>
              <a:t>B 6 </a:t>
            </a:r>
          </a:p>
          <a:p>
            <a:r>
              <a:rPr lang="en-US" sz="2800" dirty="0"/>
              <a:t>C 18 </a:t>
            </a:r>
          </a:p>
          <a:p>
            <a:r>
              <a:rPr lang="en-US" sz="2800" dirty="0"/>
              <a:t>D 21 </a:t>
            </a:r>
          </a:p>
        </p:txBody>
      </p:sp>
    </p:spTree>
    <p:extLst>
      <p:ext uri="{BB962C8B-B14F-4D97-AF65-F5344CB8AC3E}">
        <p14:creationId xmlns:p14="http://schemas.microsoft.com/office/powerpoint/2010/main" val="2189799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077200" cy="2246769"/>
          </a:xfrm>
          <a:prstGeom prst="rect">
            <a:avLst/>
          </a:prstGeom>
        </p:spPr>
        <p:txBody>
          <a:bodyPr wrap="square">
            <a:spAutoFit/>
          </a:bodyPr>
          <a:lstStyle/>
          <a:p>
            <a:r>
              <a:rPr lang="en-US" sz="2800" dirty="0" smtClean="0"/>
              <a:t>6.  Carlos </a:t>
            </a:r>
            <a:r>
              <a:rPr lang="en-US" sz="2800" dirty="0"/>
              <a:t>made a scale model of his house. The actual width is 30 feet, </a:t>
            </a:r>
            <a:r>
              <a:rPr lang="en-US" sz="2800" dirty="0" smtClean="0"/>
              <a:t>and </a:t>
            </a:r>
            <a:r>
              <a:rPr lang="en-US" sz="2800" dirty="0"/>
              <a:t>the actual length is 45 feet. </a:t>
            </a:r>
            <a:r>
              <a:rPr lang="en-US" sz="2800" dirty="0" smtClean="0"/>
              <a:t>If </a:t>
            </a:r>
            <a:r>
              <a:rPr lang="en-US" sz="2800" dirty="0"/>
              <a:t>the model has a width of 6 </a:t>
            </a:r>
            <a:r>
              <a:rPr lang="en-US" sz="2800" dirty="0" smtClean="0"/>
              <a:t>inches,</a:t>
            </a:r>
          </a:p>
          <a:p>
            <a:r>
              <a:rPr lang="en-US" sz="2800" dirty="0" smtClean="0"/>
              <a:t>what </a:t>
            </a:r>
            <a:r>
              <a:rPr lang="en-US" sz="2800" dirty="0"/>
              <a:t>is the length of his model? </a:t>
            </a:r>
          </a:p>
          <a:p>
            <a:endParaRPr lang="en-US" sz="2800" dirty="0"/>
          </a:p>
        </p:txBody>
      </p:sp>
    </p:spTree>
    <p:extLst>
      <p:ext uri="{BB962C8B-B14F-4D97-AF65-F5344CB8AC3E}">
        <p14:creationId xmlns:p14="http://schemas.microsoft.com/office/powerpoint/2010/main" val="35378240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879</Words>
  <Application>Microsoft Office PowerPoint</Application>
  <PresentationFormat>On-screen Show (4:3)</PresentationFormat>
  <Paragraphs>122</Paragraphs>
  <Slides>17</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17</vt:i4>
      </vt:variant>
    </vt:vector>
  </HeadingPairs>
  <TitlesOfParts>
    <vt:vector size="21" baseType="lpstr">
      <vt:lpstr>iRespondGraphMaster</vt:lpstr>
      <vt:lpstr>Oriel</vt:lpstr>
      <vt:lpstr>iRespondQuestionMaster</vt:lpstr>
      <vt:lpstr>Equation</vt:lpstr>
      <vt:lpstr>Milestone  </vt:lpstr>
      <vt:lpstr>Domain 5– Probability and Statistics</vt:lpstr>
      <vt:lpstr>Domain 5– Probability and Statistics</vt:lpstr>
      <vt:lpstr>Domain 5– Probability and Statistics</vt:lpstr>
      <vt:lpstr>Mixed Reivew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Milestone</dc:title>
  <dc:creator>Violette Garrett</dc:creator>
  <cp:lastModifiedBy>Violette Garrett</cp:lastModifiedBy>
  <cp:revision>26</cp:revision>
  <cp:lastPrinted>2015-02-08T17:36:39Z</cp:lastPrinted>
  <dcterms:created xsi:type="dcterms:W3CDTF">2015-02-06T00:20:29Z</dcterms:created>
  <dcterms:modified xsi:type="dcterms:W3CDTF">2015-04-08T15:27:46Z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ies>
</file>